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9" r:id="rId3"/>
    <p:sldId id="258" r:id="rId4"/>
    <p:sldId id="257" r:id="rId5"/>
    <p:sldId id="263" r:id="rId6"/>
    <p:sldId id="264" r:id="rId7"/>
    <p:sldId id="265" r:id="rId8"/>
    <p:sldId id="266" r:id="rId9"/>
    <p:sldId id="271" r:id="rId10"/>
    <p:sldId id="270" r:id="rId11"/>
    <p:sldId id="272" r:id="rId12"/>
    <p:sldId id="261" r:id="rId13"/>
    <p:sldId id="288" r:id="rId14"/>
    <p:sldId id="260" r:id="rId15"/>
    <p:sldId id="269" r:id="rId16"/>
    <p:sldId id="267" r:id="rId17"/>
    <p:sldId id="268" r:id="rId18"/>
    <p:sldId id="283" r:id="rId19"/>
    <p:sldId id="273" r:id="rId20"/>
    <p:sldId id="284" r:id="rId21"/>
    <p:sldId id="274" r:id="rId22"/>
    <p:sldId id="290" r:id="rId23"/>
    <p:sldId id="275" r:id="rId24"/>
    <p:sldId id="291" r:id="rId25"/>
    <p:sldId id="276" r:id="rId26"/>
    <p:sldId id="282" r:id="rId27"/>
    <p:sldId id="292" r:id="rId28"/>
    <p:sldId id="278" r:id="rId29"/>
    <p:sldId id="293" r:id="rId30"/>
    <p:sldId id="277" r:id="rId31"/>
    <p:sldId id="294" r:id="rId32"/>
    <p:sldId id="279" r:id="rId33"/>
    <p:sldId id="295" r:id="rId34"/>
    <p:sldId id="280" r:id="rId35"/>
    <p:sldId id="296" r:id="rId36"/>
    <p:sldId id="281" r:id="rId37"/>
    <p:sldId id="297" r:id="rId38"/>
    <p:sldId id="285" r:id="rId39"/>
    <p:sldId id="286" r:id="rId40"/>
    <p:sldId id="298" r:id="rId41"/>
    <p:sldId id="305" r:id="rId42"/>
    <p:sldId id="307" r:id="rId43"/>
    <p:sldId id="287" r:id="rId44"/>
    <p:sldId id="299" r:id="rId45"/>
    <p:sldId id="289" r:id="rId46"/>
    <p:sldId id="301" r:id="rId47"/>
    <p:sldId id="303"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023" autoAdjust="0"/>
  </p:normalViewPr>
  <p:slideViewPr>
    <p:cSldViewPr snapToGrid="0">
      <p:cViewPr varScale="1">
        <p:scale>
          <a:sx n="58" d="100"/>
          <a:sy n="58" d="100"/>
        </p:scale>
        <p:origin x="9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09B4B-45E5-4BBC-BD30-EC91118AD83D}" type="datetimeFigureOut">
              <a:rPr lang="es-CO" smtClean="0"/>
              <a:t>25/06/2025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DF116-32A9-4AE0-9CCC-BEE6600F6D0F}" type="slidenum">
              <a:rPr lang="es-CO" smtClean="0"/>
              <a:t>‹Nº›</a:t>
            </a:fld>
            <a:endParaRPr lang="es-CO"/>
          </a:p>
        </p:txBody>
      </p:sp>
    </p:spTree>
    <p:extLst>
      <p:ext uri="{BB962C8B-B14F-4D97-AF65-F5344CB8AC3E}">
        <p14:creationId xmlns:p14="http://schemas.microsoft.com/office/powerpoint/2010/main" val="26319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8DDF116-32A9-4AE0-9CCC-BEE6600F6D0F}" type="slidenum">
              <a:rPr lang="es-CO" smtClean="0"/>
              <a:t>20</a:t>
            </a:fld>
            <a:endParaRPr lang="es-CO"/>
          </a:p>
        </p:txBody>
      </p:sp>
    </p:spTree>
    <p:extLst>
      <p:ext uri="{BB962C8B-B14F-4D97-AF65-F5344CB8AC3E}">
        <p14:creationId xmlns:p14="http://schemas.microsoft.com/office/powerpoint/2010/main" val="9938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51E7F-517F-B4D9-3E30-FFF0965868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687A30-7FB9-2DC9-A2D2-07FA8D8442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C3523AD-EB3D-27E8-4C79-52529A352F24}"/>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1871AFE4-1464-F967-809E-87D080000D26}"/>
              </a:ext>
            </a:extLst>
          </p:cNvPr>
          <p:cNvSpPr>
            <a:spLocks noGrp="1"/>
          </p:cNvSpPr>
          <p:nvPr>
            <p:ph type="sldNum" sz="quarter" idx="5"/>
          </p:nvPr>
        </p:nvSpPr>
        <p:spPr/>
        <p:txBody>
          <a:bodyPr/>
          <a:lstStyle/>
          <a:p>
            <a:fld id="{08DDF116-32A9-4AE0-9CCC-BEE6600F6D0F}" type="slidenum">
              <a:rPr lang="es-CO" smtClean="0"/>
              <a:t>38</a:t>
            </a:fld>
            <a:endParaRPr lang="es-CO"/>
          </a:p>
        </p:txBody>
      </p:sp>
    </p:spTree>
    <p:extLst>
      <p:ext uri="{BB962C8B-B14F-4D97-AF65-F5344CB8AC3E}">
        <p14:creationId xmlns:p14="http://schemas.microsoft.com/office/powerpoint/2010/main" val="37690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8DDF116-32A9-4AE0-9CCC-BEE6600F6D0F}" type="slidenum">
              <a:rPr lang="es-CO" smtClean="0"/>
              <a:t>39</a:t>
            </a:fld>
            <a:endParaRPr lang="es-CO"/>
          </a:p>
        </p:txBody>
      </p:sp>
    </p:spTree>
    <p:extLst>
      <p:ext uri="{BB962C8B-B14F-4D97-AF65-F5344CB8AC3E}">
        <p14:creationId xmlns:p14="http://schemas.microsoft.com/office/powerpoint/2010/main" val="356399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7EFC1-43CC-8419-3686-12DDF93E45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EE861A-EBF0-6448-23EA-44099C4722E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375BCA7-F308-109E-9A3F-2230E26A0AE2}"/>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A44CDA5E-D38E-DC42-29A0-9A22783F9858}"/>
              </a:ext>
            </a:extLst>
          </p:cNvPr>
          <p:cNvSpPr>
            <a:spLocks noGrp="1"/>
          </p:cNvSpPr>
          <p:nvPr>
            <p:ph type="sldNum" sz="quarter" idx="5"/>
          </p:nvPr>
        </p:nvSpPr>
        <p:spPr/>
        <p:txBody>
          <a:bodyPr/>
          <a:lstStyle/>
          <a:p>
            <a:fld id="{08DDF116-32A9-4AE0-9CCC-BEE6600F6D0F}" type="slidenum">
              <a:rPr lang="es-CO" smtClean="0"/>
              <a:t>40</a:t>
            </a:fld>
            <a:endParaRPr lang="es-CO"/>
          </a:p>
        </p:txBody>
      </p:sp>
    </p:spTree>
    <p:extLst>
      <p:ext uri="{BB962C8B-B14F-4D97-AF65-F5344CB8AC3E}">
        <p14:creationId xmlns:p14="http://schemas.microsoft.com/office/powerpoint/2010/main" val="190424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AAB76-BD9D-104C-362F-B98612E1C30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2CE5A69-B3AA-D7BF-75CE-E33BC458F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FCEC436-D67E-1895-E804-7F7D7868FC8A}"/>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ABC46759-34DC-8DF5-1E71-5B591672A79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F07D76F-4F09-B213-D995-6973F061AF6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8274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739098-4C71-923A-A179-FEBDDE34C9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A8F8D6F-FEC7-CB0F-44E7-2BFEFD34A52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403388A-30E0-A0DD-364B-08DF81F644B8}"/>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54EC29A4-5B9C-3CF5-8B82-A579CD7A4B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EB7707-BF47-CECB-C30A-2725EB658C49}"/>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87154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FD64385-F159-97CA-85CB-CC4583226AA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B389B39-2263-67D3-6571-23E2543A0DA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995B6C-871C-FD73-9478-1EC0A320B2EF}"/>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DD22BFD5-39A9-63EA-1E54-4F21EFB8E6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E4B6C7B-CDD0-BD09-C110-E23FD5CEDE0E}"/>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34473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9954B-7B67-5DF0-7122-A11B558E99E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0AF4944-BEAB-4B1A-1CC6-5FA5E2E7D2B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7445C7-386D-EB85-AE7F-D567DDF2CD59}"/>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A26D2287-734A-C3F1-DECC-8260F2DFAD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911F4ED-E8B5-A191-428E-F9482B58BA5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040471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1E973-9881-2C29-E5CB-BFA5E8827E1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BE21DAE-18A8-84D1-CE0D-ABECBEFE7F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CA7B8D2-422A-9DC5-22C1-B99BE72BEE72}"/>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C4F66C32-A066-FB46-C93F-8DE0DC18C6E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6D03AE4-07B6-36B5-1C80-9F243BD83F2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212354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BD7D8-A83B-51D8-4F82-96521762C93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C93D86D-EE0B-820A-4832-F4450BB1A5B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48A2A88-4909-20B2-6517-741A1927E6D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D8DBD4B-FABB-A9A1-FCB6-7C827062F4B4}"/>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2D22D567-529B-EEF6-96BA-FDE95538147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2295FAD-646F-3175-D341-F01009D39294}"/>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21083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BF8C9-39A6-F960-DD0A-27B1F7D06BD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B53EFBF-E57E-99E1-F688-02C7B4E46E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BDD7B37-7C96-19F6-56E2-0ED41BFACF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2C0A4C2-66A5-3652-F5B5-91C4CBD4AC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8C96AA-7C6E-0B6D-8E24-D857CB98B0E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F61B13F-D7E0-2683-99B8-59080493AB97}"/>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8" name="Marcador de pie de página 7">
            <a:extLst>
              <a:ext uri="{FF2B5EF4-FFF2-40B4-BE49-F238E27FC236}">
                <a16:creationId xmlns:a16="http://schemas.microsoft.com/office/drawing/2014/main" id="{B296A01F-65CA-1B19-6D26-A5269E6CC72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F22720A-EFEE-7FBD-9D96-3A854718EACC}"/>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406337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B7953-1392-A9D2-A795-079C2EC037B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2E466E4-CBCD-4BE8-842A-28F6FA72C5D7}"/>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4" name="Marcador de pie de página 3">
            <a:extLst>
              <a:ext uri="{FF2B5EF4-FFF2-40B4-BE49-F238E27FC236}">
                <a16:creationId xmlns:a16="http://schemas.microsoft.com/office/drawing/2014/main" id="{33087723-811E-8742-4A98-228B2C2C9F8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ABD8A4F-C06B-3342-C166-CA2BB920DABD}"/>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157549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BF450B-CC86-2B60-09A1-7B993E77235F}"/>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3" name="Marcador de pie de página 2">
            <a:extLst>
              <a:ext uri="{FF2B5EF4-FFF2-40B4-BE49-F238E27FC236}">
                <a16:creationId xmlns:a16="http://schemas.microsoft.com/office/drawing/2014/main" id="{E42B368B-915B-456D-A170-0BA9CE81D3D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7B21FDC1-FEC5-CEB9-585E-4DF48BEFF7B8}"/>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81920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044B8-BEAB-250B-0F9F-A7E6ED3ED8D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4077DD8-9C9F-9B60-A2FA-5935760EF5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DFC3EFF-D583-2F99-5B53-1348532FE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2AA56D-90CB-F1F8-BBA3-1E12F3FBDCA9}"/>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61B49A5F-3071-094B-6CE4-7E15ED337E0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B673A03-0F96-C815-ACE8-BCE9BF78A5CF}"/>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31044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7E654-BD99-6C45-2136-5A4C0910D6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9BC1475-F871-C7A3-75A4-4E95AB17C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B78EAC-EB49-3775-6670-6A2CE13B1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E13547-73E6-BDF4-F4F0-0FDD6F1102BE}"/>
              </a:ext>
            </a:extLst>
          </p:cNvPr>
          <p:cNvSpPr>
            <a:spLocks noGrp="1"/>
          </p:cNvSpPr>
          <p:nvPr>
            <p:ph type="dt" sz="half" idx="10"/>
          </p:nvPr>
        </p:nvSpPr>
        <p:spPr/>
        <p:txBody>
          <a:bodyPr/>
          <a:lstStyle/>
          <a:p>
            <a:fld id="{D0129D56-407D-4048-A1BE-66EAC043A61A}" type="datetimeFigureOut">
              <a:rPr lang="es-CO" smtClean="0"/>
              <a:t>25/06/2025</a:t>
            </a:fld>
            <a:endParaRPr lang="es-CO"/>
          </a:p>
        </p:txBody>
      </p:sp>
      <p:sp>
        <p:nvSpPr>
          <p:cNvPr id="6" name="Marcador de pie de página 5">
            <a:extLst>
              <a:ext uri="{FF2B5EF4-FFF2-40B4-BE49-F238E27FC236}">
                <a16:creationId xmlns:a16="http://schemas.microsoft.com/office/drawing/2014/main" id="{697C1CE1-0A65-C273-40CD-15A7C17926F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322420-66C8-F39B-9453-1B6AD408B956}"/>
              </a:ext>
            </a:extLst>
          </p:cNvPr>
          <p:cNvSpPr>
            <a:spLocks noGrp="1"/>
          </p:cNvSpPr>
          <p:nvPr>
            <p:ph type="sldNum" sz="quarter" idx="12"/>
          </p:nvPr>
        </p:nvSpPr>
        <p:spPr/>
        <p:txBody>
          <a:bodyPr/>
          <a:lstStyle/>
          <a:p>
            <a:fld id="{62D8C514-0757-4796-92CF-6A44CB2E81A2}" type="slidenum">
              <a:rPr lang="es-CO" smtClean="0"/>
              <a:t>‹Nº›</a:t>
            </a:fld>
            <a:endParaRPr lang="es-CO"/>
          </a:p>
        </p:txBody>
      </p:sp>
    </p:spTree>
    <p:extLst>
      <p:ext uri="{BB962C8B-B14F-4D97-AF65-F5344CB8AC3E}">
        <p14:creationId xmlns:p14="http://schemas.microsoft.com/office/powerpoint/2010/main" val="58892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BDC928D-8D73-338F-DF57-964981952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91A4AF9-08F2-D160-E7C4-0FA26A24D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629B467-382A-DA03-FBA1-B4E6EB2E62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129D56-407D-4048-A1BE-66EAC043A61A}" type="datetimeFigureOut">
              <a:rPr lang="es-CO" smtClean="0"/>
              <a:t>25/06/2025</a:t>
            </a:fld>
            <a:endParaRPr lang="es-CO"/>
          </a:p>
        </p:txBody>
      </p:sp>
      <p:sp>
        <p:nvSpPr>
          <p:cNvPr id="5" name="Marcador de pie de página 4">
            <a:extLst>
              <a:ext uri="{FF2B5EF4-FFF2-40B4-BE49-F238E27FC236}">
                <a16:creationId xmlns:a16="http://schemas.microsoft.com/office/drawing/2014/main" id="{8E73CAF0-3552-FC54-47BE-46C198A2A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0C5D2BC8-CE09-CEAB-E609-BDC8439DA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D8C514-0757-4796-92CF-6A44CB2E81A2}" type="slidenum">
              <a:rPr lang="es-CO" smtClean="0"/>
              <a:t>‹Nº›</a:t>
            </a:fld>
            <a:endParaRPr lang="es-CO"/>
          </a:p>
        </p:txBody>
      </p:sp>
    </p:spTree>
    <p:extLst>
      <p:ext uri="{BB962C8B-B14F-4D97-AF65-F5344CB8AC3E}">
        <p14:creationId xmlns:p14="http://schemas.microsoft.com/office/powerpoint/2010/main" val="262341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05D6A4BD-C007-F878-4FD8-9F5EBD62EB25}"/>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E0D74E6D-A339-2843-B670-5B32D632C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2" y="1142999"/>
            <a:ext cx="3433106" cy="52754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FD9F53C-12D6-A893-A4C9-57B70EC16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70" y="2384408"/>
            <a:ext cx="5967448" cy="403399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9;p15">
            <a:extLst>
              <a:ext uri="{FF2B5EF4-FFF2-40B4-BE49-F238E27FC236}">
                <a16:creationId xmlns:a16="http://schemas.microsoft.com/office/drawing/2014/main" id="{55061B8D-5DA8-B8F1-B085-4424EA73E10B}"/>
              </a:ext>
            </a:extLst>
          </p:cNvPr>
          <p:cNvSpPr txBox="1">
            <a:spLocks/>
          </p:cNvSpPr>
          <p:nvPr/>
        </p:nvSpPr>
        <p:spPr>
          <a:xfrm>
            <a:off x="460965" y="1349829"/>
            <a:ext cx="4644435"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1800" b="0" kern="0" dirty="0">
                <a:solidFill>
                  <a:schemeClr val="tx1">
                    <a:lumMod val="75000"/>
                    <a:lumOff val="25000"/>
                  </a:schemeClr>
                </a:solidFill>
              </a:rPr>
              <a:t>Valentina Cardona Velásquez</a:t>
            </a:r>
          </a:p>
          <a:p>
            <a:pPr>
              <a:buClr>
                <a:srgbClr val="000000"/>
              </a:buClr>
              <a:defRPr/>
            </a:pPr>
            <a:r>
              <a:rPr lang="en-US" sz="1800" b="0" kern="0" dirty="0" err="1">
                <a:solidFill>
                  <a:schemeClr val="tx1">
                    <a:lumMod val="75000"/>
                    <a:lumOff val="25000"/>
                  </a:schemeClr>
                </a:solidFill>
              </a:rPr>
              <a:t>Curso</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Análisis</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Geoespacial</a:t>
            </a:r>
            <a:r>
              <a:rPr lang="en-US" sz="1800" b="0" kern="0" dirty="0">
                <a:solidFill>
                  <a:schemeClr val="tx1">
                    <a:lumMod val="75000"/>
                    <a:lumOff val="25000"/>
                  </a:schemeClr>
                </a:solidFill>
              </a:rPr>
              <a:t> 2025-1S</a:t>
            </a:r>
          </a:p>
        </p:txBody>
      </p:sp>
    </p:spTree>
    <p:extLst>
      <p:ext uri="{BB962C8B-B14F-4D97-AF65-F5344CB8AC3E}">
        <p14:creationId xmlns:p14="http://schemas.microsoft.com/office/powerpoint/2010/main" val="302458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306BB2-D067-0673-C3F7-2ACFD04F5D52}"/>
              </a:ext>
            </a:extLst>
          </p:cNvPr>
          <p:cNvPicPr>
            <a:picLocks noChangeAspect="1"/>
          </p:cNvPicPr>
          <p:nvPr/>
        </p:nvPicPr>
        <p:blipFill>
          <a:blip r:embed="rId2"/>
          <a:stretch>
            <a:fillRect/>
          </a:stretch>
        </p:blipFill>
        <p:spPr>
          <a:xfrm>
            <a:off x="1190559" y="228600"/>
            <a:ext cx="9810881" cy="3200400"/>
          </a:xfrm>
          <a:prstGeom prst="rect">
            <a:avLst/>
          </a:prstGeom>
        </p:spPr>
      </p:pic>
      <p:pic>
        <p:nvPicPr>
          <p:cNvPr id="5" name="Imagen 4">
            <a:extLst>
              <a:ext uri="{FF2B5EF4-FFF2-40B4-BE49-F238E27FC236}">
                <a16:creationId xmlns:a16="http://schemas.microsoft.com/office/drawing/2014/main" id="{DE265ACF-A142-9F15-BBFA-40AEF7557F2B}"/>
              </a:ext>
            </a:extLst>
          </p:cNvPr>
          <p:cNvPicPr>
            <a:picLocks noChangeAspect="1"/>
          </p:cNvPicPr>
          <p:nvPr/>
        </p:nvPicPr>
        <p:blipFill>
          <a:blip r:embed="rId3"/>
          <a:stretch>
            <a:fillRect/>
          </a:stretch>
        </p:blipFill>
        <p:spPr>
          <a:xfrm>
            <a:off x="1190558" y="3429000"/>
            <a:ext cx="9810881" cy="3200400"/>
          </a:xfrm>
          <a:prstGeom prst="rect">
            <a:avLst/>
          </a:prstGeom>
        </p:spPr>
      </p:pic>
    </p:spTree>
    <p:extLst>
      <p:ext uri="{BB962C8B-B14F-4D97-AF65-F5344CB8AC3E}">
        <p14:creationId xmlns:p14="http://schemas.microsoft.com/office/powerpoint/2010/main" val="1621560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5919FB-749C-CEFD-89A8-8F22BC95525E}"/>
              </a:ext>
            </a:extLst>
          </p:cNvPr>
          <p:cNvPicPr>
            <a:picLocks noChangeAspect="1"/>
          </p:cNvPicPr>
          <p:nvPr/>
        </p:nvPicPr>
        <p:blipFill>
          <a:blip r:embed="rId2"/>
          <a:stretch>
            <a:fillRect/>
          </a:stretch>
        </p:blipFill>
        <p:spPr>
          <a:xfrm>
            <a:off x="293914" y="97972"/>
            <a:ext cx="6607629" cy="6570766"/>
          </a:xfrm>
          <a:prstGeom prst="rect">
            <a:avLst/>
          </a:prstGeom>
        </p:spPr>
      </p:pic>
      <p:sp>
        <p:nvSpPr>
          <p:cNvPr id="5" name="CuadroTexto 4">
            <a:extLst>
              <a:ext uri="{FF2B5EF4-FFF2-40B4-BE49-F238E27FC236}">
                <a16:creationId xmlns:a16="http://schemas.microsoft.com/office/drawing/2014/main" id="{872752C9-2D48-5330-E870-A6CDDD9D3C92}"/>
              </a:ext>
            </a:extLst>
          </p:cNvPr>
          <p:cNvSpPr txBox="1"/>
          <p:nvPr/>
        </p:nvSpPr>
        <p:spPr>
          <a:xfrm>
            <a:off x="6901543" y="2276288"/>
            <a:ext cx="4996543" cy="1363578"/>
          </a:xfrm>
          <a:prstGeom prst="rect">
            <a:avLst/>
          </a:prstGeom>
          <a:noFill/>
        </p:spPr>
        <p:txBody>
          <a:bodyPr wrap="square">
            <a:spAutoFit/>
          </a:bodyPr>
          <a:lstStyle/>
          <a:p>
            <a:pPr>
              <a:lnSpc>
                <a:spcPts val="1425"/>
              </a:lnSpc>
              <a:buNone/>
            </a:pPr>
            <a:r>
              <a:rPr lang="es-CO" b="0" dirty="0">
                <a:effectLst/>
                <a:latin typeface="Consolas" panose="020B0609020204030204" pitchFamily="49" charset="0"/>
              </a:rPr>
              <a:t>Planteamos una </a:t>
            </a:r>
            <a:r>
              <a:rPr lang="es-CO" b="0" dirty="0" err="1">
                <a:effectLst/>
                <a:latin typeface="Consolas" panose="020B0609020204030204" pitchFamily="49" charset="0"/>
              </a:rPr>
              <a:t>clusterización</a:t>
            </a:r>
            <a:r>
              <a:rPr lang="es-CO" b="0" dirty="0">
                <a:effectLst/>
                <a:latin typeface="Consolas" panose="020B0609020204030204" pitchFamily="49" charset="0"/>
              </a:rPr>
              <a:t>:</a:t>
            </a:r>
          </a:p>
          <a:p>
            <a:pPr marL="285750" indent="-285750">
              <a:lnSpc>
                <a:spcPts val="1425"/>
              </a:lnSpc>
              <a:buFont typeface="Arial" panose="020B0604020202020204" pitchFamily="34" charset="0"/>
              <a:buChar char="•"/>
            </a:pPr>
            <a:r>
              <a:rPr lang="es-CO" b="0" dirty="0" err="1">
                <a:effectLst/>
                <a:latin typeface="Consolas" panose="020B0609020204030204" pitchFamily="49" charset="0"/>
              </a:rPr>
              <a:t>poblacion</a:t>
            </a:r>
            <a:r>
              <a:rPr lang="es-CO" b="0" dirty="0">
                <a:effectLst/>
                <a:latin typeface="Consolas" panose="020B0609020204030204" pitchFamily="49" charset="0"/>
              </a:rPr>
              <a:t> </a:t>
            </a:r>
            <a:r>
              <a:rPr lang="es-CO" b="0" dirty="0" err="1">
                <a:effectLst/>
                <a:latin typeface="Consolas" panose="020B0609020204030204" pitchFamily="49" charset="0"/>
              </a:rPr>
              <a:t>minima</a:t>
            </a:r>
            <a:r>
              <a:rPr lang="es-CO" b="0" dirty="0">
                <a:effectLst/>
                <a:latin typeface="Consolas" panose="020B0609020204030204" pitchFamily="49" charset="0"/>
              </a:rPr>
              <a:t> viable (50 individuos)</a:t>
            </a:r>
          </a:p>
          <a:p>
            <a:pPr marL="285750" indent="-285750">
              <a:lnSpc>
                <a:spcPts val="1425"/>
              </a:lnSpc>
              <a:buFont typeface="Arial" panose="020B0604020202020204" pitchFamily="34" charset="0"/>
              <a:buChar char="•"/>
            </a:pPr>
            <a:r>
              <a:rPr lang="es-CO" b="0" dirty="0">
                <a:effectLst/>
                <a:latin typeface="Consolas" panose="020B0609020204030204" pitchFamily="49" charset="0"/>
              </a:rPr>
              <a:t>Distancia máxima para considerarse dentro de un mismo </a:t>
            </a:r>
            <a:r>
              <a:rPr lang="es-CO" b="0" dirty="0" err="1">
                <a:effectLst/>
                <a:latin typeface="Consolas" panose="020B0609020204030204" pitchFamily="49" charset="0"/>
              </a:rPr>
              <a:t>cluster</a:t>
            </a:r>
            <a:r>
              <a:rPr lang="es-CO" b="0" dirty="0">
                <a:effectLst/>
                <a:latin typeface="Consolas" panose="020B0609020204030204" pitchFamily="49" charset="0"/>
              </a:rPr>
              <a:t> (50km)</a:t>
            </a:r>
          </a:p>
          <a:p>
            <a:pPr marL="285750" indent="-285750">
              <a:lnSpc>
                <a:spcPts val="1425"/>
              </a:lnSpc>
              <a:buFont typeface="Arial" panose="020B0604020202020204" pitchFamily="34" charset="0"/>
              <a:buChar char="•"/>
            </a:pPr>
            <a:endParaRPr lang="es-CO" dirty="0">
              <a:latin typeface="Consolas" panose="020B0609020204030204" pitchFamily="49" charset="0"/>
            </a:endParaRPr>
          </a:p>
          <a:p>
            <a:pPr>
              <a:lnSpc>
                <a:spcPts val="1425"/>
              </a:lnSpc>
            </a:pPr>
            <a:r>
              <a:rPr lang="es-CO" dirty="0">
                <a:latin typeface="Consolas" panose="020B0609020204030204" pitchFamily="49" charset="0"/>
              </a:rPr>
              <a:t>7 clústeres</a:t>
            </a:r>
            <a:endParaRPr lang="es-CO" b="0" dirty="0">
              <a:effectLst/>
              <a:latin typeface="Consolas" panose="020B0609020204030204" pitchFamily="49" charset="0"/>
            </a:endParaRPr>
          </a:p>
        </p:txBody>
      </p:sp>
    </p:spTree>
    <p:extLst>
      <p:ext uri="{BB962C8B-B14F-4D97-AF65-F5344CB8AC3E}">
        <p14:creationId xmlns:p14="http://schemas.microsoft.com/office/powerpoint/2010/main" val="224798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BD4BB-1F03-A694-C3F5-6CAFDDAB7F4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CBD7E6B4-3685-1FA7-2CAF-D01D2B3576C3}"/>
              </a:ext>
            </a:extLst>
          </p:cNvPr>
          <p:cNvPicPr>
            <a:picLocks noChangeAspect="1"/>
          </p:cNvPicPr>
          <p:nvPr/>
        </p:nvPicPr>
        <p:blipFill>
          <a:blip r:embed="rId2"/>
          <a:stretch>
            <a:fillRect/>
          </a:stretch>
        </p:blipFill>
        <p:spPr>
          <a:xfrm>
            <a:off x="1920017" y="4288612"/>
            <a:ext cx="2171639" cy="2398093"/>
          </a:xfrm>
          <a:prstGeom prst="rect">
            <a:avLst/>
          </a:prstGeom>
        </p:spPr>
      </p:pic>
      <p:pic>
        <p:nvPicPr>
          <p:cNvPr id="9" name="Imagen 8">
            <a:extLst>
              <a:ext uri="{FF2B5EF4-FFF2-40B4-BE49-F238E27FC236}">
                <a16:creationId xmlns:a16="http://schemas.microsoft.com/office/drawing/2014/main" id="{B7FF11C0-6560-1FAC-CBB0-5DC255A90C32}"/>
              </a:ext>
            </a:extLst>
          </p:cNvPr>
          <p:cNvPicPr>
            <a:picLocks noChangeAspect="1"/>
          </p:cNvPicPr>
          <p:nvPr/>
        </p:nvPicPr>
        <p:blipFill>
          <a:blip r:embed="rId3"/>
          <a:stretch>
            <a:fillRect/>
          </a:stretch>
        </p:blipFill>
        <p:spPr>
          <a:xfrm>
            <a:off x="1364563" y="1805956"/>
            <a:ext cx="3703381" cy="2482656"/>
          </a:xfrm>
          <a:prstGeom prst="rect">
            <a:avLst/>
          </a:prstGeom>
        </p:spPr>
      </p:pic>
      <p:pic>
        <p:nvPicPr>
          <p:cNvPr id="4" name="Imagen 3">
            <a:extLst>
              <a:ext uri="{FF2B5EF4-FFF2-40B4-BE49-F238E27FC236}">
                <a16:creationId xmlns:a16="http://schemas.microsoft.com/office/drawing/2014/main" id="{DCC5B89C-A151-141D-E8AE-C15B452559B9}"/>
              </a:ext>
            </a:extLst>
          </p:cNvPr>
          <p:cNvPicPr>
            <a:picLocks noChangeAspect="1"/>
          </p:cNvPicPr>
          <p:nvPr/>
        </p:nvPicPr>
        <p:blipFill>
          <a:blip r:embed="rId4"/>
          <a:stretch>
            <a:fillRect/>
          </a:stretch>
        </p:blipFill>
        <p:spPr>
          <a:xfrm>
            <a:off x="6799260" y="1805956"/>
            <a:ext cx="5118793" cy="4635729"/>
          </a:xfrm>
          <a:prstGeom prst="rect">
            <a:avLst/>
          </a:prstGeom>
        </p:spPr>
      </p:pic>
      <p:cxnSp>
        <p:nvCxnSpPr>
          <p:cNvPr id="8" name="Conector recto de flecha 7">
            <a:extLst>
              <a:ext uri="{FF2B5EF4-FFF2-40B4-BE49-F238E27FC236}">
                <a16:creationId xmlns:a16="http://schemas.microsoft.com/office/drawing/2014/main" id="{850C4D11-0BD2-59CB-3A43-AA897E29B513}"/>
              </a:ext>
            </a:extLst>
          </p:cNvPr>
          <p:cNvCxnSpPr/>
          <p:nvPr/>
        </p:nvCxnSpPr>
        <p:spPr>
          <a:xfrm>
            <a:off x="5617029" y="3429000"/>
            <a:ext cx="10341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Google Shape;49;p15">
            <a:extLst>
              <a:ext uri="{FF2B5EF4-FFF2-40B4-BE49-F238E27FC236}">
                <a16:creationId xmlns:a16="http://schemas.microsoft.com/office/drawing/2014/main" id="{7A5BE480-BDA4-2324-B5EC-D31A601842BC}"/>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endParaRPr lang="en-US" sz="2400" b="0" kern="0" dirty="0">
              <a:solidFill>
                <a:schemeClr val="tx1">
                  <a:lumMod val="75000"/>
                  <a:lumOff val="25000"/>
                </a:schemeClr>
              </a:solidFill>
            </a:endParaRPr>
          </a:p>
        </p:txBody>
      </p:sp>
      <p:sp>
        <p:nvSpPr>
          <p:cNvPr id="6" name="CuadroTexto 5">
            <a:extLst>
              <a:ext uri="{FF2B5EF4-FFF2-40B4-BE49-F238E27FC236}">
                <a16:creationId xmlns:a16="http://schemas.microsoft.com/office/drawing/2014/main" id="{C08D3C81-AC88-A7A3-8F57-65AD545F8846}"/>
              </a:ext>
            </a:extLst>
          </p:cNvPr>
          <p:cNvSpPr txBox="1"/>
          <p:nvPr/>
        </p:nvSpPr>
        <p:spPr>
          <a:xfrm>
            <a:off x="365648" y="800801"/>
            <a:ext cx="9821089" cy="1015663"/>
          </a:xfrm>
          <a:prstGeom prst="rect">
            <a:avLst/>
          </a:prstGeom>
          <a:noFill/>
          <a:ln>
            <a:solidFill>
              <a:schemeClr val="tx2">
                <a:lumMod val="75000"/>
                <a:lumOff val="25000"/>
              </a:schemeClr>
            </a:solidFill>
          </a:ln>
        </p:spPr>
        <p:txBody>
          <a:bodyPr wrap="square">
            <a:spAutoFit/>
          </a:bodyPr>
          <a:lstStyle/>
          <a:p>
            <a:pPr>
              <a:buNone/>
            </a:pPr>
            <a:r>
              <a:rPr lang="es-CO" sz="2000" dirty="0"/>
              <a:t>Estos son los datos climáticos de </a:t>
            </a:r>
            <a:r>
              <a:rPr lang="es-CO" sz="2000" dirty="0" err="1"/>
              <a:t>WorldClim</a:t>
            </a:r>
            <a:r>
              <a:rPr lang="es-CO" sz="2000" dirty="0"/>
              <a:t> versión 2.1 para el período 1970-2000. Esta versión se publicó en enero de 2020. Los datos están en resoluciones espaciales de 2.5m (~21.4 km²)</a:t>
            </a:r>
          </a:p>
        </p:txBody>
      </p:sp>
    </p:spTree>
    <p:extLst>
      <p:ext uri="{BB962C8B-B14F-4D97-AF65-F5344CB8AC3E}">
        <p14:creationId xmlns:p14="http://schemas.microsoft.com/office/powerpoint/2010/main" val="208854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57E1D-509D-5B5E-69C1-338275EA345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0DF384C-9007-77D4-5C7B-6174A1826356}"/>
              </a:ext>
            </a:extLst>
          </p:cNvPr>
          <p:cNvSpPr txBox="1"/>
          <p:nvPr/>
        </p:nvSpPr>
        <p:spPr>
          <a:xfrm>
            <a:off x="362994" y="771743"/>
            <a:ext cx="11570542" cy="5632311"/>
          </a:xfrm>
          <a:prstGeom prst="rect">
            <a:avLst/>
          </a:prstGeom>
          <a:noFill/>
          <a:ln>
            <a:solidFill>
              <a:schemeClr val="tx2">
                <a:lumMod val="75000"/>
                <a:lumOff val="25000"/>
              </a:schemeClr>
            </a:solidFill>
          </a:ln>
        </p:spPr>
        <p:txBody>
          <a:bodyPr wrap="square">
            <a:spAutoFit/>
          </a:bodyPr>
          <a:lstStyle/>
          <a:p>
            <a:r>
              <a:rPr lang="es-CO" dirty="0"/>
              <a:t>Se codifican de la siguiente manera:</a:t>
            </a:r>
          </a:p>
          <a:p>
            <a:pPr marL="285750" indent="-285750">
              <a:buFont typeface="Arial" panose="020B0604020202020204" pitchFamily="34" charset="0"/>
              <a:buChar char="•"/>
            </a:pPr>
            <a:r>
              <a:rPr lang="es-CO" dirty="0"/>
              <a:t>BIO1 = Temperatura media anual</a:t>
            </a:r>
          </a:p>
          <a:p>
            <a:pPr marL="285750" indent="-285750">
              <a:buFont typeface="Arial" panose="020B0604020202020204" pitchFamily="34" charset="0"/>
              <a:buChar char="•"/>
            </a:pPr>
            <a:r>
              <a:rPr lang="es-CO" dirty="0"/>
              <a:t>BIO2 = Rango medio diurno (Media mensual (temperatura máxima - temperatura mínima))</a:t>
            </a:r>
          </a:p>
          <a:p>
            <a:pPr marL="285750" indent="-285750">
              <a:buFont typeface="Arial" panose="020B0604020202020204" pitchFamily="34" charset="0"/>
              <a:buChar char="•"/>
            </a:pPr>
            <a:r>
              <a:rPr lang="es-CO" dirty="0"/>
              <a:t>BIO3 = </a:t>
            </a:r>
            <a:r>
              <a:rPr lang="es-CO" dirty="0" err="1"/>
              <a:t>Isotermalidad</a:t>
            </a:r>
            <a:r>
              <a:rPr lang="es-CO" dirty="0"/>
              <a:t> (BIO2/BIO7) (×100)</a:t>
            </a:r>
          </a:p>
          <a:p>
            <a:pPr marL="285750" indent="-285750">
              <a:buFont typeface="Arial" panose="020B0604020202020204" pitchFamily="34" charset="0"/>
              <a:buChar char="•"/>
            </a:pPr>
            <a:r>
              <a:rPr lang="es-CO" dirty="0"/>
              <a:t>BIO4 = Estacionalidad de la temperatura (desviación estándar ×100)</a:t>
            </a:r>
          </a:p>
          <a:p>
            <a:pPr marL="285750" indent="-285750">
              <a:buFont typeface="Arial" panose="020B0604020202020204" pitchFamily="34" charset="0"/>
              <a:buChar char="•"/>
            </a:pPr>
            <a:r>
              <a:rPr lang="es-CO" dirty="0"/>
              <a:t>BIO5 = Temperatura máxima del mes más cálido</a:t>
            </a:r>
          </a:p>
          <a:p>
            <a:pPr marL="285750" indent="-285750">
              <a:buFont typeface="Arial" panose="020B0604020202020204" pitchFamily="34" charset="0"/>
              <a:buChar char="•"/>
            </a:pPr>
            <a:r>
              <a:rPr lang="es-CO" dirty="0"/>
              <a:t>BIO6 = Temperatura mínima del mes más frío</a:t>
            </a:r>
          </a:p>
          <a:p>
            <a:pPr marL="285750" indent="-285750">
              <a:buFont typeface="Arial" panose="020B0604020202020204" pitchFamily="34" charset="0"/>
              <a:buChar char="•"/>
            </a:pPr>
            <a:r>
              <a:rPr lang="es-CO" dirty="0"/>
              <a:t>BIO7 = Rango anual de temperatura (BIO5-BIO6)</a:t>
            </a:r>
          </a:p>
          <a:p>
            <a:pPr marL="285750" indent="-285750">
              <a:buFont typeface="Arial" panose="020B0604020202020204" pitchFamily="34" charset="0"/>
              <a:buChar char="•"/>
            </a:pPr>
            <a:r>
              <a:rPr lang="es-CO" dirty="0"/>
              <a:t>BIO8 = Temperatura media del trimestre más húmedo</a:t>
            </a:r>
          </a:p>
          <a:p>
            <a:pPr marL="285750" indent="-285750">
              <a:buFont typeface="Arial" panose="020B0604020202020204" pitchFamily="34" charset="0"/>
              <a:buChar char="•"/>
            </a:pPr>
            <a:r>
              <a:rPr lang="es-CO" dirty="0"/>
              <a:t>BIO9 = Temperatura media del trimestre más seco</a:t>
            </a:r>
          </a:p>
          <a:p>
            <a:pPr marL="285750" indent="-285750">
              <a:buFont typeface="Arial" panose="020B0604020202020204" pitchFamily="34" charset="0"/>
              <a:buChar char="•"/>
            </a:pPr>
            <a:r>
              <a:rPr lang="es-CO" dirty="0"/>
              <a:t>BIO10 = Temperatura media del trimestre más cálido</a:t>
            </a:r>
          </a:p>
          <a:p>
            <a:pPr marL="285750" indent="-285750">
              <a:buFont typeface="Arial" panose="020B0604020202020204" pitchFamily="34" charset="0"/>
              <a:buChar char="•"/>
            </a:pPr>
            <a:r>
              <a:rPr lang="es-CO" dirty="0"/>
              <a:t>BIO11 = Temperatura media del trimestre más frío</a:t>
            </a:r>
          </a:p>
          <a:p>
            <a:pPr marL="285750" indent="-285750">
              <a:buFont typeface="Arial" panose="020B0604020202020204" pitchFamily="34" charset="0"/>
              <a:buChar char="•"/>
            </a:pPr>
            <a:r>
              <a:rPr lang="es-CO" dirty="0"/>
              <a:t>BIO12 = Precipitación anual</a:t>
            </a:r>
          </a:p>
          <a:p>
            <a:pPr marL="285750" indent="-285750">
              <a:buFont typeface="Arial" panose="020B0604020202020204" pitchFamily="34" charset="0"/>
              <a:buChar char="•"/>
            </a:pPr>
            <a:r>
              <a:rPr lang="es-CO" dirty="0"/>
              <a:t>BIO13 = Precipitación del mes más lluvioso</a:t>
            </a:r>
          </a:p>
          <a:p>
            <a:pPr marL="285750" indent="-285750">
              <a:buFont typeface="Arial" panose="020B0604020202020204" pitchFamily="34" charset="0"/>
              <a:buChar char="•"/>
            </a:pPr>
            <a:r>
              <a:rPr lang="es-CO" dirty="0"/>
              <a:t>BIO14 = Precipitación del mes más seco</a:t>
            </a:r>
          </a:p>
          <a:p>
            <a:pPr marL="285750" indent="-285750">
              <a:buFont typeface="Arial" panose="020B0604020202020204" pitchFamily="34" charset="0"/>
              <a:buChar char="•"/>
            </a:pPr>
            <a:r>
              <a:rPr lang="es-CO" dirty="0"/>
              <a:t>BIO15 = Estacionalidad de la precipitación (coeficiente de variación)</a:t>
            </a:r>
          </a:p>
          <a:p>
            <a:pPr marL="285750" indent="-285750">
              <a:buFont typeface="Arial" panose="020B0604020202020204" pitchFamily="34" charset="0"/>
              <a:buChar char="•"/>
            </a:pPr>
            <a:r>
              <a:rPr lang="es-CO" dirty="0"/>
              <a:t>BIO16 = Precipitación del trimestre más húmedo</a:t>
            </a:r>
          </a:p>
          <a:p>
            <a:pPr marL="285750" indent="-285750">
              <a:buFont typeface="Arial" panose="020B0604020202020204" pitchFamily="34" charset="0"/>
              <a:buChar char="•"/>
            </a:pPr>
            <a:r>
              <a:rPr lang="es-CO" dirty="0"/>
              <a:t>BIO17 = Precipitación del trimestre más seco</a:t>
            </a:r>
          </a:p>
          <a:p>
            <a:pPr marL="285750" indent="-285750">
              <a:buFont typeface="Arial" panose="020B0604020202020204" pitchFamily="34" charset="0"/>
              <a:buChar char="•"/>
            </a:pPr>
            <a:r>
              <a:rPr lang="es-CO" dirty="0"/>
              <a:t>BIO18 = Precipitación del trimestre más cálido</a:t>
            </a:r>
          </a:p>
          <a:p>
            <a:pPr marL="285750" indent="-285750">
              <a:buFont typeface="Arial" panose="020B0604020202020204" pitchFamily="34" charset="0"/>
              <a:buChar char="•"/>
            </a:pPr>
            <a:r>
              <a:rPr lang="es-CO" dirty="0"/>
              <a:t>BIO19 = Precipitación del trimestre más frío</a:t>
            </a:r>
          </a:p>
        </p:txBody>
      </p:sp>
      <p:pic>
        <p:nvPicPr>
          <p:cNvPr id="4" name="Imagen 3">
            <a:extLst>
              <a:ext uri="{FF2B5EF4-FFF2-40B4-BE49-F238E27FC236}">
                <a16:creationId xmlns:a16="http://schemas.microsoft.com/office/drawing/2014/main" id="{015EC899-AC18-B1D2-99E1-F1C0BE7012DE}"/>
              </a:ext>
            </a:extLst>
          </p:cNvPr>
          <p:cNvPicPr>
            <a:picLocks noChangeAspect="1"/>
          </p:cNvPicPr>
          <p:nvPr/>
        </p:nvPicPr>
        <p:blipFill>
          <a:blip r:embed="rId2"/>
          <a:stretch>
            <a:fillRect/>
          </a:stretch>
        </p:blipFill>
        <p:spPr>
          <a:xfrm>
            <a:off x="7761413" y="2478794"/>
            <a:ext cx="4172123" cy="3778397"/>
          </a:xfrm>
          <a:prstGeom prst="rect">
            <a:avLst/>
          </a:prstGeom>
        </p:spPr>
      </p:pic>
      <p:sp>
        <p:nvSpPr>
          <p:cNvPr id="2" name="Google Shape;49;p15">
            <a:extLst>
              <a:ext uri="{FF2B5EF4-FFF2-40B4-BE49-F238E27FC236}">
                <a16:creationId xmlns:a16="http://schemas.microsoft.com/office/drawing/2014/main" id="{4201C777-9D10-DCAA-E7EE-98F0BBDB2659}"/>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a:solidFill>
                  <a:schemeClr val="tx1">
                    <a:lumMod val="75000"/>
                    <a:lumOff val="25000"/>
                  </a:schemeClr>
                </a:solidFill>
              </a:rPr>
              <a:t>Datos </a:t>
            </a:r>
            <a:r>
              <a:rPr lang="en-US" sz="2400" b="0" kern="0" dirty="0" err="1">
                <a:solidFill>
                  <a:schemeClr val="tx1">
                    <a:lumMod val="75000"/>
                    <a:lumOff val="25000"/>
                  </a:schemeClr>
                </a:solidFill>
              </a:rPr>
              <a:t>WorldClim</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Biovariables</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375803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7BB3DE95-9315-13C4-5993-FB3C3DA4AF7C}"/>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3126237"/>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3DFB9538-6518-6FD9-8C33-28880EDBEBCE}"/>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3083038"/>
            <a:ext cx="3778714" cy="3176249"/>
          </a:xfrm>
          <a:prstGeom prst="rect">
            <a:avLst/>
          </a:prstGeom>
        </p:spPr>
      </p:pic>
      <p:pic>
        <p:nvPicPr>
          <p:cNvPr id="10" name="Imagen 9">
            <a:extLst>
              <a:ext uri="{FF2B5EF4-FFF2-40B4-BE49-F238E27FC236}">
                <a16:creationId xmlns:a16="http://schemas.microsoft.com/office/drawing/2014/main" id="{7324AF94-7586-B7B9-5E05-838F05E43BF9}"/>
              </a:ext>
            </a:extLst>
          </p:cNvPr>
          <p:cNvPicPr>
            <a:picLocks noChangeAspect="1"/>
          </p:cNvPicPr>
          <p:nvPr/>
        </p:nvPicPr>
        <p:blipFill>
          <a:blip r:embed="rId4"/>
          <a:stretch>
            <a:fillRect/>
          </a:stretch>
        </p:blipFill>
        <p:spPr>
          <a:xfrm>
            <a:off x="261265" y="3445378"/>
            <a:ext cx="2057428" cy="1863266"/>
          </a:xfrm>
          <a:prstGeom prst="rect">
            <a:avLst/>
          </a:prstGeom>
        </p:spPr>
      </p:pic>
      <p:cxnSp>
        <p:nvCxnSpPr>
          <p:cNvPr id="22" name="Conector recto 21">
            <a:extLst>
              <a:ext uri="{FF2B5EF4-FFF2-40B4-BE49-F238E27FC236}">
                <a16:creationId xmlns:a16="http://schemas.microsoft.com/office/drawing/2014/main" id="{AEC6809C-5B81-142F-F6D3-89B0573DA34F}"/>
              </a:ext>
            </a:extLst>
          </p:cNvPr>
          <p:cNvCxnSpPr/>
          <p:nvPr/>
        </p:nvCxnSpPr>
        <p:spPr>
          <a:xfrm>
            <a:off x="4572001" y="5943596"/>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E2F26763-A7B4-B861-533E-B5FA7F871B31}"/>
              </a:ext>
            </a:extLst>
          </p:cNvPr>
          <p:cNvCxnSpPr/>
          <p:nvPr/>
        </p:nvCxnSpPr>
        <p:spPr>
          <a:xfrm>
            <a:off x="4822371" y="570411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31204FD1-D7FB-2367-3B29-907196747657}"/>
              </a:ext>
            </a:extLst>
          </p:cNvPr>
          <p:cNvCxnSpPr/>
          <p:nvPr/>
        </p:nvCxnSpPr>
        <p:spPr>
          <a:xfrm>
            <a:off x="9263735" y="3722919"/>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F54B5B50-DC00-B8B7-B90F-35AC988FE239}"/>
              </a:ext>
            </a:extLst>
          </p:cNvPr>
          <p:cNvCxnSpPr/>
          <p:nvPr/>
        </p:nvCxnSpPr>
        <p:spPr>
          <a:xfrm>
            <a:off x="8969826" y="3679371"/>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94AAFC04-65E7-F793-62CE-2CAD6B94039B}"/>
              </a:ext>
            </a:extLst>
          </p:cNvPr>
          <p:cNvSpPr txBox="1"/>
          <p:nvPr/>
        </p:nvSpPr>
        <p:spPr>
          <a:xfrm>
            <a:off x="8585964" y="3273940"/>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FBF84648-D636-2E51-CB23-792A9A0D4624}"/>
              </a:ext>
            </a:extLst>
          </p:cNvPr>
          <p:cNvCxnSpPr>
            <a:cxnSpLocks/>
            <a:stCxn id="10" idx="3"/>
          </p:cNvCxnSpPr>
          <p:nvPr/>
        </p:nvCxnSpPr>
        <p:spPr>
          <a:xfrm>
            <a:off x="2318693" y="4377011"/>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CuadroTexto 8">
            <a:extLst>
              <a:ext uri="{FF2B5EF4-FFF2-40B4-BE49-F238E27FC236}">
                <a16:creationId xmlns:a16="http://schemas.microsoft.com/office/drawing/2014/main" id="{2A125A20-EA22-E0C7-7234-58423480DB4F}"/>
              </a:ext>
            </a:extLst>
          </p:cNvPr>
          <p:cNvSpPr txBox="1"/>
          <p:nvPr/>
        </p:nvSpPr>
        <p:spPr>
          <a:xfrm rot="5400000">
            <a:off x="8646510" y="4398220"/>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
        <p:nvSpPr>
          <p:cNvPr id="11" name="Google Shape;49;p15">
            <a:extLst>
              <a:ext uri="{FF2B5EF4-FFF2-40B4-BE49-F238E27FC236}">
                <a16:creationId xmlns:a16="http://schemas.microsoft.com/office/drawing/2014/main" id="{CBA27A28-C8EF-195E-F82C-5E7E6A5D0B78}"/>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sp>
        <p:nvSpPr>
          <p:cNvPr id="12" name="CuadroTexto 11">
            <a:extLst>
              <a:ext uri="{FF2B5EF4-FFF2-40B4-BE49-F238E27FC236}">
                <a16:creationId xmlns:a16="http://schemas.microsoft.com/office/drawing/2014/main" id="{D32F25E8-4DEE-F600-6E00-89C9B10F9D67}"/>
              </a:ext>
            </a:extLst>
          </p:cNvPr>
          <p:cNvSpPr txBox="1"/>
          <p:nvPr/>
        </p:nvSpPr>
        <p:spPr>
          <a:xfrm>
            <a:off x="459083" y="812314"/>
            <a:ext cx="10744200" cy="1908215"/>
          </a:xfrm>
          <a:prstGeom prst="rect">
            <a:avLst/>
          </a:prstGeom>
          <a:noFill/>
        </p:spPr>
        <p:txBody>
          <a:bodyPr wrap="square" rtlCol="0">
            <a:spAutoFit/>
          </a:bodyPr>
          <a:lstStyle/>
          <a:p>
            <a:pPr>
              <a:buNone/>
            </a:pPr>
            <a:r>
              <a:rPr lang="es-CO" sz="2000" b="1" dirty="0"/>
              <a:t>GLM de Poisson homogéneo</a:t>
            </a:r>
          </a:p>
          <a:p>
            <a:r>
              <a:rPr lang="es-CO" sz="2000" dirty="0"/>
              <a:t>Supongamos que estamos analizando la cantidad de “observación de Balso” en diferentes celdas de una cuadrícula de 2.5min. Queremos modelar cómo ciertos factores ambientales afectan el número de observaciones de Balso en cada celda. Utilizaremos un modelo de Poisson para modelar el número de observación en función de estas covariables.</a:t>
            </a:r>
          </a:p>
          <a:p>
            <a:endParaRPr lang="es-CO" dirty="0"/>
          </a:p>
        </p:txBody>
      </p:sp>
    </p:spTree>
    <p:extLst>
      <p:ext uri="{BB962C8B-B14F-4D97-AF65-F5344CB8AC3E}">
        <p14:creationId xmlns:p14="http://schemas.microsoft.com/office/powerpoint/2010/main" val="275852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62F1-7234-66E3-C688-F9D39C592E69}"/>
            </a:ext>
          </a:extLst>
        </p:cNvPr>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C3810989-63C9-3D8E-9FE7-8C09AA9F6242}"/>
              </a:ext>
            </a:extLst>
          </p:cNvPr>
          <p:cNvPicPr>
            <a:picLocks noChangeAspect="1"/>
          </p:cNvPicPr>
          <p:nvPr/>
        </p:nvPicPr>
        <p:blipFill>
          <a:blip r:embed="rId2">
            <a:extLst>
              <a:ext uri="{28A0092B-C50C-407E-A947-70E740481C1C}">
                <a14:useLocalDpi xmlns:a14="http://schemas.microsoft.com/office/drawing/2010/main" val="0"/>
              </a:ext>
            </a:extLst>
          </a:blip>
          <a:srcRect l="22169" t="23883" r="33967" b="10547"/>
          <a:stretch/>
        </p:blipFill>
        <p:spPr>
          <a:xfrm>
            <a:off x="7586644" y="513669"/>
            <a:ext cx="3777403" cy="3176249"/>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EB2825F1-2849-7C26-FF54-A696940A631A}"/>
              </a:ext>
            </a:extLst>
          </p:cNvPr>
          <p:cNvPicPr>
            <a:picLocks noChangeAspect="1"/>
          </p:cNvPicPr>
          <p:nvPr/>
        </p:nvPicPr>
        <p:blipFill>
          <a:blip r:embed="rId3">
            <a:extLst>
              <a:ext uri="{28A0092B-C50C-407E-A947-70E740481C1C}">
                <a14:useLocalDpi xmlns:a14="http://schemas.microsoft.com/office/drawing/2010/main" val="0"/>
              </a:ext>
            </a:extLst>
          </a:blip>
          <a:srcRect l="22181" t="23727" r="33939" b="10702"/>
          <a:stretch/>
        </p:blipFill>
        <p:spPr>
          <a:xfrm>
            <a:off x="3203324" y="470470"/>
            <a:ext cx="3778714" cy="3176249"/>
          </a:xfrm>
          <a:prstGeom prst="rect">
            <a:avLst/>
          </a:prstGeom>
        </p:spPr>
      </p:pic>
      <p:pic>
        <p:nvPicPr>
          <p:cNvPr id="10" name="Imagen 9">
            <a:extLst>
              <a:ext uri="{FF2B5EF4-FFF2-40B4-BE49-F238E27FC236}">
                <a16:creationId xmlns:a16="http://schemas.microsoft.com/office/drawing/2014/main" id="{E02851DD-25DD-82E8-C6D1-90F40DAEACE5}"/>
              </a:ext>
            </a:extLst>
          </p:cNvPr>
          <p:cNvPicPr>
            <a:picLocks noChangeAspect="1"/>
          </p:cNvPicPr>
          <p:nvPr/>
        </p:nvPicPr>
        <p:blipFill>
          <a:blip r:embed="rId4"/>
          <a:stretch>
            <a:fillRect/>
          </a:stretch>
        </p:blipFill>
        <p:spPr>
          <a:xfrm>
            <a:off x="261265" y="832810"/>
            <a:ext cx="2057428" cy="1863266"/>
          </a:xfrm>
          <a:prstGeom prst="rect">
            <a:avLst/>
          </a:prstGeom>
        </p:spPr>
      </p:pic>
      <p:pic>
        <p:nvPicPr>
          <p:cNvPr id="18" name="Imagen 17">
            <a:extLst>
              <a:ext uri="{FF2B5EF4-FFF2-40B4-BE49-F238E27FC236}">
                <a16:creationId xmlns:a16="http://schemas.microsoft.com/office/drawing/2014/main" id="{8391CA43-C9A0-A683-09E7-8EC4E38189B0}"/>
              </a:ext>
            </a:extLst>
          </p:cNvPr>
          <p:cNvPicPr>
            <a:picLocks noChangeAspect="1"/>
          </p:cNvPicPr>
          <p:nvPr/>
        </p:nvPicPr>
        <p:blipFill>
          <a:blip r:embed="rId5"/>
          <a:stretch>
            <a:fillRect/>
          </a:stretch>
        </p:blipFill>
        <p:spPr>
          <a:xfrm>
            <a:off x="191169" y="4279165"/>
            <a:ext cx="9284177" cy="2267067"/>
          </a:xfrm>
          <a:prstGeom prst="rect">
            <a:avLst/>
          </a:prstGeom>
        </p:spPr>
      </p:pic>
      <p:cxnSp>
        <p:nvCxnSpPr>
          <p:cNvPr id="22" name="Conector recto 21">
            <a:extLst>
              <a:ext uri="{FF2B5EF4-FFF2-40B4-BE49-F238E27FC236}">
                <a16:creationId xmlns:a16="http://schemas.microsoft.com/office/drawing/2014/main" id="{D2AEB683-0A42-034A-D2E3-40DB5551E3F8}"/>
              </a:ext>
            </a:extLst>
          </p:cNvPr>
          <p:cNvCxnSpPr/>
          <p:nvPr/>
        </p:nvCxnSpPr>
        <p:spPr>
          <a:xfrm>
            <a:off x="4572001"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91FBE2CA-1F3C-A7A8-C669-ACE3E4CB48C0}"/>
              </a:ext>
            </a:extLst>
          </p:cNvPr>
          <p:cNvCxnSpPr/>
          <p:nvPr/>
        </p:nvCxnSpPr>
        <p:spPr>
          <a:xfrm>
            <a:off x="4822371" y="3091544"/>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1C8C9055-ACCF-7773-F0FC-A0D4F73D6EA4}"/>
              </a:ext>
            </a:extLst>
          </p:cNvPr>
          <p:cNvCxnSpPr/>
          <p:nvPr/>
        </p:nvCxnSpPr>
        <p:spPr>
          <a:xfrm>
            <a:off x="9405250" y="3385462"/>
            <a:ext cx="0" cy="261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2968D34E-2B83-EB7A-EC13-563E6BF2C4D4}"/>
              </a:ext>
            </a:extLst>
          </p:cNvPr>
          <p:cNvCxnSpPr/>
          <p:nvPr/>
        </p:nvCxnSpPr>
        <p:spPr>
          <a:xfrm>
            <a:off x="9143998" y="3331028"/>
            <a:ext cx="26125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5E80AF63-4B05-5A0E-C1C1-30F897806732}"/>
              </a:ext>
            </a:extLst>
          </p:cNvPr>
          <p:cNvSpPr txBox="1"/>
          <p:nvPr/>
        </p:nvSpPr>
        <p:spPr>
          <a:xfrm>
            <a:off x="8694821" y="2958254"/>
            <a:ext cx="1828797" cy="369332"/>
          </a:xfrm>
          <a:prstGeom prst="rect">
            <a:avLst/>
          </a:prstGeom>
          <a:noFill/>
        </p:spPr>
        <p:txBody>
          <a:bodyPr wrap="square" rtlCol="0">
            <a:spAutoFit/>
          </a:bodyPr>
          <a:lstStyle/>
          <a:p>
            <a:r>
              <a:rPr lang="en-US" dirty="0">
                <a:solidFill>
                  <a:srgbClr val="FF0000"/>
                </a:solidFill>
              </a:rPr>
              <a:t>4.625km</a:t>
            </a:r>
            <a:endParaRPr lang="es-CO" dirty="0">
              <a:solidFill>
                <a:srgbClr val="FF0000"/>
              </a:solidFill>
            </a:endParaRPr>
          </a:p>
        </p:txBody>
      </p:sp>
      <p:cxnSp>
        <p:nvCxnSpPr>
          <p:cNvPr id="4" name="Conector recto de flecha 3">
            <a:extLst>
              <a:ext uri="{FF2B5EF4-FFF2-40B4-BE49-F238E27FC236}">
                <a16:creationId xmlns:a16="http://schemas.microsoft.com/office/drawing/2014/main" id="{18A4F4E8-6B22-2D1F-25E6-656041129912}"/>
              </a:ext>
            </a:extLst>
          </p:cNvPr>
          <p:cNvCxnSpPr>
            <a:cxnSpLocks/>
            <a:stCxn id="10" idx="3"/>
          </p:cNvCxnSpPr>
          <p:nvPr/>
        </p:nvCxnSpPr>
        <p:spPr>
          <a:xfrm>
            <a:off x="2318693" y="1764443"/>
            <a:ext cx="60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CuadroTexto 7">
            <a:extLst>
              <a:ext uri="{FF2B5EF4-FFF2-40B4-BE49-F238E27FC236}">
                <a16:creationId xmlns:a16="http://schemas.microsoft.com/office/drawing/2014/main" id="{819C1F55-A3D3-2517-6E66-151CB378F7FF}"/>
              </a:ext>
            </a:extLst>
          </p:cNvPr>
          <p:cNvSpPr txBox="1"/>
          <p:nvPr/>
        </p:nvSpPr>
        <p:spPr>
          <a:xfrm>
            <a:off x="9609220" y="4283242"/>
            <a:ext cx="2582779" cy="1754326"/>
          </a:xfrm>
          <a:prstGeom prst="rect">
            <a:avLst/>
          </a:prstGeom>
          <a:noFill/>
        </p:spPr>
        <p:txBody>
          <a:bodyPr wrap="square" rtlCol="0">
            <a:spAutoFit/>
          </a:bodyPr>
          <a:lstStyle/>
          <a:p>
            <a:r>
              <a:rPr lang="en-US" b="1" dirty="0" err="1"/>
              <a:t>Fitros</a:t>
            </a:r>
            <a:r>
              <a:rPr lang="en-US" b="1" dirty="0"/>
              <a:t> (</a:t>
            </a:r>
            <a:r>
              <a:rPr lang="en-US" b="1" dirty="0" err="1"/>
              <a:t>Eliminados</a:t>
            </a:r>
            <a:r>
              <a:rPr lang="en-US" b="1" dirty="0"/>
              <a:t>)</a:t>
            </a:r>
          </a:p>
          <a:p>
            <a:pPr marL="285750" indent="-285750">
              <a:buFont typeface="Arial" panose="020B0604020202020204" pitchFamily="34" charset="0"/>
              <a:buChar char="•"/>
            </a:pPr>
            <a:r>
              <a:rPr lang="en-US" dirty="0"/>
              <a:t>8 (NAs)</a:t>
            </a:r>
          </a:p>
          <a:p>
            <a:pPr marL="285750" indent="-285750">
              <a:buFont typeface="Arial" panose="020B0604020202020204" pitchFamily="34" charset="0"/>
              <a:buChar char="•"/>
            </a:pPr>
            <a:r>
              <a:rPr lang="en-US" dirty="0" err="1"/>
              <a:t>Elevación</a:t>
            </a:r>
            <a:r>
              <a:rPr lang="en-US" dirty="0"/>
              <a:t> &gt;2100 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CuadroTexto 8">
            <a:extLst>
              <a:ext uri="{FF2B5EF4-FFF2-40B4-BE49-F238E27FC236}">
                <a16:creationId xmlns:a16="http://schemas.microsoft.com/office/drawing/2014/main" id="{51043124-EABF-2240-6D13-4D3262B64A5E}"/>
              </a:ext>
            </a:extLst>
          </p:cNvPr>
          <p:cNvSpPr txBox="1"/>
          <p:nvPr/>
        </p:nvSpPr>
        <p:spPr>
          <a:xfrm rot="5400000">
            <a:off x="8705706" y="4014167"/>
            <a:ext cx="1828797" cy="369332"/>
          </a:xfrm>
          <a:prstGeom prst="rect">
            <a:avLst/>
          </a:prstGeom>
          <a:noFill/>
        </p:spPr>
        <p:txBody>
          <a:bodyPr wrap="square" rtlCol="0">
            <a:spAutoFit/>
          </a:bodyPr>
          <a:lstStyle/>
          <a:p>
            <a:r>
              <a:rPr lang="en-US" dirty="0">
                <a:solidFill>
                  <a:srgbClr val="FF0000"/>
                </a:solidFill>
              </a:rPr>
              <a:t>4.62</a:t>
            </a:r>
            <a:endParaRPr lang="es-CO" dirty="0">
              <a:solidFill>
                <a:srgbClr val="FF0000"/>
              </a:solidFill>
            </a:endParaRPr>
          </a:p>
        </p:txBody>
      </p:sp>
    </p:spTree>
    <p:extLst>
      <p:ext uri="{BB962C8B-B14F-4D97-AF65-F5344CB8AC3E}">
        <p14:creationId xmlns:p14="http://schemas.microsoft.com/office/powerpoint/2010/main" val="282677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C62CF96-415B-B7A4-4CD3-CF1296E80109}"/>
              </a:ext>
            </a:extLst>
          </p:cNvPr>
          <p:cNvPicPr>
            <a:picLocks noChangeAspect="1"/>
          </p:cNvPicPr>
          <p:nvPr/>
        </p:nvPicPr>
        <p:blipFill>
          <a:blip r:embed="rId2"/>
          <a:stretch>
            <a:fillRect/>
          </a:stretch>
        </p:blipFill>
        <p:spPr>
          <a:xfrm>
            <a:off x="433387" y="1571625"/>
            <a:ext cx="11325225" cy="3714750"/>
          </a:xfrm>
          <a:prstGeom prst="rect">
            <a:avLst/>
          </a:prstGeom>
        </p:spPr>
      </p:pic>
      <p:sp>
        <p:nvSpPr>
          <p:cNvPr id="8" name="Google Shape;49;p15">
            <a:extLst>
              <a:ext uri="{FF2B5EF4-FFF2-40B4-BE49-F238E27FC236}">
                <a16:creationId xmlns:a16="http://schemas.microsoft.com/office/drawing/2014/main" id="{077C1C52-91FB-2497-035F-CD7B2D74C00B}"/>
              </a:ext>
            </a:extLst>
          </p:cNvPr>
          <p:cNvSpPr txBox="1">
            <a:spLocks/>
          </p:cNvSpPr>
          <p:nvPr/>
        </p:nvSpPr>
        <p:spPr>
          <a:xfrm>
            <a:off x="433387" y="435433"/>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Variables de interés </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260031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F353B-0249-CA5E-5A23-FE7858D6F68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694157E-5BFC-F0BC-5921-99979B57CE72}"/>
              </a:ext>
            </a:extLst>
          </p:cNvPr>
          <p:cNvSpPr txBox="1"/>
          <p:nvPr/>
        </p:nvSpPr>
        <p:spPr>
          <a:xfrm>
            <a:off x="656908" y="744316"/>
            <a:ext cx="10544492" cy="1015663"/>
          </a:xfrm>
          <a:prstGeom prst="rect">
            <a:avLst/>
          </a:prstGeom>
          <a:noFill/>
        </p:spPr>
        <p:txBody>
          <a:bodyPr wrap="square">
            <a:spAutoFit/>
          </a:bodyPr>
          <a:lstStyle/>
          <a:p>
            <a:pPr>
              <a:buNone/>
            </a:pPr>
            <a:r>
              <a:rPr lang="es-CO" sz="1200" b="0" dirty="0" err="1">
                <a:effectLst/>
                <a:latin typeface="Consolas" panose="020B0609020204030204" pitchFamily="49" charset="0"/>
              </a:rPr>
              <a:t>modelo_poisson</a:t>
            </a:r>
            <a:r>
              <a:rPr lang="es-CO" sz="1200" b="0" dirty="0">
                <a:effectLst/>
                <a:latin typeface="Consolas" panose="020B0609020204030204" pitchFamily="49" charset="0"/>
              </a:rPr>
              <a:t> = </a:t>
            </a:r>
            <a:r>
              <a:rPr lang="es-CO" sz="1200" b="0" dirty="0" err="1">
                <a:effectLst/>
                <a:latin typeface="Consolas" panose="020B0609020204030204" pitchFamily="49" charset="0"/>
              </a:rPr>
              <a:t>smf.glm</a:t>
            </a:r>
            <a:r>
              <a:rPr lang="es-CO" sz="1200" b="0" dirty="0">
                <a:effectLst/>
                <a:latin typeface="Consolas" panose="020B0609020204030204" pitchFamily="49" charset="0"/>
              </a:rPr>
              <a:t>(formula="</a:t>
            </a:r>
            <a:r>
              <a:rPr lang="es-CO" sz="1200" b="0" dirty="0" err="1">
                <a:effectLst/>
                <a:latin typeface="Consolas" panose="020B0609020204030204" pitchFamily="49" charset="0"/>
              </a:rPr>
              <a:t>Conteo_de_datos</a:t>
            </a:r>
            <a:r>
              <a:rPr lang="es-CO" sz="1200" b="0" dirty="0">
                <a:effectLst/>
                <a:latin typeface="Consolas" panose="020B0609020204030204" pitchFamily="49" charset="0"/>
              </a:rPr>
              <a:t> ~ </a:t>
            </a:r>
            <a:r>
              <a:rPr lang="es-CO" sz="1200" b="0" dirty="0" err="1">
                <a:effectLst/>
                <a:latin typeface="Consolas" panose="020B0609020204030204" pitchFamily="49" charset="0"/>
              </a:rPr>
              <a:t>Temperatura_media_anual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Precipitacion_anual</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err="1">
                <a:effectLst/>
                <a:latin typeface="Consolas" panose="020B0609020204030204" pitchFamily="49" charset="0"/>
              </a:rPr>
              <a:t>Elevacion</a:t>
            </a:r>
            <a:r>
              <a:rPr lang="es-CO" sz="1200" b="0" dirty="0">
                <a:effectLst/>
                <a:latin typeface="Consolas" panose="020B0609020204030204" pitchFamily="49" charset="0"/>
              </a:rPr>
              <a:t> ", </a:t>
            </a:r>
          </a:p>
          <a:p>
            <a:pPr>
              <a:buNone/>
            </a:pPr>
            <a:r>
              <a:rPr lang="es-CO" sz="1200" dirty="0">
                <a:latin typeface="Consolas" panose="020B0609020204030204" pitchFamily="49" charset="0"/>
              </a:rPr>
              <a:t>			</a:t>
            </a:r>
            <a:r>
              <a:rPr lang="es-CO" sz="1200" b="0" dirty="0">
                <a:effectLst/>
                <a:latin typeface="Consolas" panose="020B0609020204030204" pitchFamily="49" charset="0"/>
              </a:rPr>
              <a:t> data=</a:t>
            </a:r>
            <a:r>
              <a:rPr lang="es-CO" sz="1200" b="0" dirty="0" err="1">
                <a:effectLst/>
                <a:latin typeface="Consolas" panose="020B0609020204030204" pitchFamily="49" charset="0"/>
              </a:rPr>
              <a:t>df_filtered_poisson</a:t>
            </a:r>
            <a:r>
              <a:rPr lang="es-CO" sz="1200" b="0" dirty="0">
                <a:effectLst/>
                <a:latin typeface="Consolas" panose="020B0609020204030204" pitchFamily="49" charset="0"/>
              </a:rPr>
              <a:t>, </a:t>
            </a:r>
          </a:p>
          <a:p>
            <a:r>
              <a:rPr lang="es-CO" sz="1200" b="0" dirty="0">
                <a:effectLst/>
                <a:latin typeface="Consolas" panose="020B0609020204030204" pitchFamily="49" charset="0"/>
              </a:rPr>
              <a:t>                 		 </a:t>
            </a:r>
            <a:r>
              <a:rPr lang="es-CO" sz="1200" b="0" dirty="0" err="1">
                <a:effectLst/>
                <a:latin typeface="Consolas" panose="020B0609020204030204" pitchFamily="49" charset="0"/>
              </a:rPr>
              <a:t>family</a:t>
            </a:r>
            <a:r>
              <a:rPr lang="es-CO" sz="1200" b="0" dirty="0">
                <a:effectLst/>
                <a:latin typeface="Consolas" panose="020B0609020204030204" pitchFamily="49" charset="0"/>
              </a:rPr>
              <a:t>=</a:t>
            </a:r>
            <a:r>
              <a:rPr lang="es-CO" sz="1200" b="0" dirty="0" err="1">
                <a:effectLst/>
                <a:latin typeface="Consolas" panose="020B0609020204030204" pitchFamily="49" charset="0"/>
              </a:rPr>
              <a:t>sm.families.Poisson</a:t>
            </a:r>
            <a:r>
              <a:rPr lang="es-CO" sz="1200" b="0" dirty="0">
                <a:effectLst/>
                <a:latin typeface="Consolas" panose="020B0609020204030204" pitchFamily="49" charset="0"/>
              </a:rPr>
              <a:t>()).</a:t>
            </a:r>
            <a:r>
              <a:rPr lang="es-CO" sz="1200" b="0" dirty="0" err="1">
                <a:effectLst/>
                <a:latin typeface="Consolas" panose="020B0609020204030204" pitchFamily="49" charset="0"/>
              </a:rPr>
              <a:t>fit</a:t>
            </a:r>
            <a:r>
              <a:rPr lang="es-CO" sz="1200" b="0" dirty="0">
                <a:effectLst/>
                <a:latin typeface="Consolas" panose="020B0609020204030204" pitchFamily="49" charset="0"/>
              </a:rPr>
              <a:t>()</a:t>
            </a:r>
          </a:p>
        </p:txBody>
      </p:sp>
      <p:sp>
        <p:nvSpPr>
          <p:cNvPr id="3" name="Google Shape;49;p15">
            <a:extLst>
              <a:ext uri="{FF2B5EF4-FFF2-40B4-BE49-F238E27FC236}">
                <a16:creationId xmlns:a16="http://schemas.microsoft.com/office/drawing/2014/main" id="{E19C6D62-26C1-514D-0B78-5E4F923410F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Modelo GLM de Poisson utilizando </a:t>
            </a:r>
            <a:r>
              <a:rPr lang="es-CO" sz="2400" b="0" kern="0" dirty="0" err="1">
                <a:solidFill>
                  <a:schemeClr val="tx1">
                    <a:lumMod val="75000"/>
                    <a:lumOff val="25000"/>
                  </a:schemeClr>
                </a:solidFill>
              </a:rPr>
              <a:t>statsmodels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5CFA6140-1178-0E44-223E-248FD831E72E}"/>
              </a:ext>
            </a:extLst>
          </p:cNvPr>
          <p:cNvPicPr>
            <a:picLocks noChangeAspect="1"/>
          </p:cNvPicPr>
          <p:nvPr/>
        </p:nvPicPr>
        <p:blipFill>
          <a:blip r:embed="rId2"/>
          <a:stretch>
            <a:fillRect/>
          </a:stretch>
        </p:blipFill>
        <p:spPr>
          <a:xfrm>
            <a:off x="226391" y="2415794"/>
            <a:ext cx="7012610" cy="3549186"/>
          </a:xfrm>
          <a:prstGeom prst="rect">
            <a:avLst/>
          </a:prstGeom>
        </p:spPr>
      </p:pic>
      <p:sp>
        <p:nvSpPr>
          <p:cNvPr id="5" name="CuadroTexto 4">
            <a:extLst>
              <a:ext uri="{FF2B5EF4-FFF2-40B4-BE49-F238E27FC236}">
                <a16:creationId xmlns:a16="http://schemas.microsoft.com/office/drawing/2014/main" id="{9F28A2E7-C71C-82BE-6386-40017919E7ED}"/>
              </a:ext>
            </a:extLst>
          </p:cNvPr>
          <p:cNvSpPr txBox="1"/>
          <p:nvPr/>
        </p:nvSpPr>
        <p:spPr>
          <a:xfrm>
            <a:off x="7239001" y="2499245"/>
            <a:ext cx="4855028" cy="4216539"/>
          </a:xfrm>
          <a:prstGeom prst="rect">
            <a:avLst/>
          </a:prstGeom>
          <a:noFill/>
        </p:spPr>
        <p:txBody>
          <a:bodyPr wrap="square" rtlCol="0">
            <a:spAutoFit/>
          </a:bodyPr>
          <a:lstStyle/>
          <a:p>
            <a:pPr marL="285750" indent="-285750">
              <a:buFont typeface="Arial" panose="020B0604020202020204" pitchFamily="34" charset="0"/>
              <a:buChar char="•"/>
            </a:pPr>
            <a:r>
              <a:rPr lang="es-CO" dirty="0"/>
              <a:t>Por cada grado (o unidad) más de temperatura media anual, el conteo esperado aumenta un </a:t>
            </a:r>
            <a:r>
              <a:rPr lang="es-CO" b="1" dirty="0"/>
              <a:t>31.9%</a:t>
            </a:r>
            <a:r>
              <a:rPr lang="es-CO" dirty="0"/>
              <a:t> </a:t>
            </a:r>
            <a:r>
              <a:rPr lang="es-CO" sz="1600" dirty="0"/>
              <a:t>(</a:t>
            </a:r>
            <a:r>
              <a:rPr lang="es-CO" sz="1600" dirty="0" err="1"/>
              <a:t>exp</a:t>
            </a:r>
            <a:r>
              <a:rPr lang="es-CO" sz="1600" dirty="0"/>
              <a:t>(0.227)-1=0.319)</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precipitación anual, el conteo esperado aumenta </a:t>
            </a:r>
            <a:r>
              <a:rPr lang="es-CO" b="1" dirty="0"/>
              <a:t>0.03%</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Por cada unidad de elevación, el conteo esperado aumenta </a:t>
            </a:r>
            <a:r>
              <a:rPr lang="es-CO" b="1" dirty="0"/>
              <a:t>0.17%</a:t>
            </a:r>
            <a:r>
              <a:rPr lang="es-CO" dirty="0"/>
              <a:t>.</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Dado que los coeficientes son positivos, esto sugiere que por unidad adicional de las variables, aumenta la probabilidad de tener más registros de Balso</a:t>
            </a:r>
          </a:p>
        </p:txBody>
      </p:sp>
      <p:sp>
        <p:nvSpPr>
          <p:cNvPr id="6" name="CuadroTexto 5">
            <a:extLst>
              <a:ext uri="{FF2B5EF4-FFF2-40B4-BE49-F238E27FC236}">
                <a16:creationId xmlns:a16="http://schemas.microsoft.com/office/drawing/2014/main" id="{81768DFC-B515-3F64-7A8D-DD7D539EA45E}"/>
              </a:ext>
            </a:extLst>
          </p:cNvPr>
          <p:cNvSpPr txBox="1"/>
          <p:nvPr/>
        </p:nvSpPr>
        <p:spPr>
          <a:xfrm>
            <a:off x="7434943" y="2100496"/>
            <a:ext cx="4659086" cy="369332"/>
          </a:xfrm>
          <a:prstGeom prst="rect">
            <a:avLst/>
          </a:prstGeom>
          <a:noFill/>
        </p:spPr>
        <p:txBody>
          <a:bodyPr wrap="square">
            <a:spAutoFit/>
          </a:bodyPr>
          <a:lstStyle/>
          <a:p>
            <a:r>
              <a:rPr lang="es-CO" b="1" dirty="0"/>
              <a:t>Porcentaje de cambio=(</a:t>
            </a:r>
            <a:r>
              <a:rPr lang="es-CO" b="1" dirty="0" err="1"/>
              <a:t>exp</a:t>
            </a:r>
            <a:r>
              <a:rPr lang="es-CO" b="1" dirty="0"/>
              <a:t>(</a:t>
            </a:r>
            <a:r>
              <a:rPr lang="es-CO" b="1" dirty="0" err="1"/>
              <a:t>coef</a:t>
            </a:r>
            <a:r>
              <a:rPr lang="es-CO" b="1" dirty="0"/>
              <a:t>)−1)×100</a:t>
            </a:r>
          </a:p>
        </p:txBody>
      </p:sp>
    </p:spTree>
    <p:extLst>
      <p:ext uri="{BB962C8B-B14F-4D97-AF65-F5344CB8AC3E}">
        <p14:creationId xmlns:p14="http://schemas.microsoft.com/office/powerpoint/2010/main" val="114843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87FE-277A-CB68-9CD0-FF833A772CF6}"/>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BCF1D8D3-F299-A2C3-718C-0B8D9CB78FD0}"/>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Análisis de patrones areales. </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92CE95F3-8903-6C59-38E4-7F2A16C1078C}"/>
              </a:ext>
            </a:extLst>
          </p:cNvPr>
          <p:cNvPicPr>
            <a:picLocks noChangeAspect="1"/>
          </p:cNvPicPr>
          <p:nvPr/>
        </p:nvPicPr>
        <p:blipFill>
          <a:blip r:embed="rId2"/>
          <a:stretch>
            <a:fillRect/>
          </a:stretch>
        </p:blipFill>
        <p:spPr>
          <a:xfrm>
            <a:off x="6096000" y="1354509"/>
            <a:ext cx="4814057" cy="4922102"/>
          </a:xfrm>
          <a:prstGeom prst="rect">
            <a:avLst/>
          </a:prstGeom>
        </p:spPr>
      </p:pic>
      <p:sp>
        <p:nvSpPr>
          <p:cNvPr id="10" name="CuadroTexto 9">
            <a:extLst>
              <a:ext uri="{FF2B5EF4-FFF2-40B4-BE49-F238E27FC236}">
                <a16:creationId xmlns:a16="http://schemas.microsoft.com/office/drawing/2014/main" id="{5BF6D021-F110-2357-EA8F-D1F46118D1BA}"/>
              </a:ext>
            </a:extLst>
          </p:cNvPr>
          <p:cNvSpPr txBox="1"/>
          <p:nvPr/>
        </p:nvSpPr>
        <p:spPr>
          <a:xfrm>
            <a:off x="5000182" y="798789"/>
            <a:ext cx="2191636" cy="369332"/>
          </a:xfrm>
          <a:prstGeom prst="rect">
            <a:avLst/>
          </a:prstGeom>
          <a:noFill/>
        </p:spPr>
        <p:txBody>
          <a:bodyPr wrap="square" rtlCol="0">
            <a:spAutoFit/>
          </a:bodyPr>
          <a:lstStyle/>
          <a:p>
            <a:r>
              <a:rPr lang="en-US" dirty="0">
                <a:latin typeface="Consolas" panose="020B0609020204030204" pitchFamily="49" charset="0"/>
              </a:rPr>
              <a:t>Departamento </a:t>
            </a:r>
            <a:endParaRPr lang="es-CO" dirty="0">
              <a:latin typeface="Consolas" panose="020B0609020204030204" pitchFamily="49" charset="0"/>
            </a:endParaRPr>
          </a:p>
        </p:txBody>
      </p:sp>
      <p:pic>
        <p:nvPicPr>
          <p:cNvPr id="3" name="Imagen 2">
            <a:extLst>
              <a:ext uri="{FF2B5EF4-FFF2-40B4-BE49-F238E27FC236}">
                <a16:creationId xmlns:a16="http://schemas.microsoft.com/office/drawing/2014/main" id="{E3E9AE45-E9E4-0C3A-5FA8-115CE5DE5D27}"/>
              </a:ext>
            </a:extLst>
          </p:cNvPr>
          <p:cNvPicPr>
            <a:picLocks noChangeAspect="1"/>
          </p:cNvPicPr>
          <p:nvPr/>
        </p:nvPicPr>
        <p:blipFill>
          <a:blip r:embed="rId3"/>
          <a:stretch>
            <a:fillRect/>
          </a:stretch>
        </p:blipFill>
        <p:spPr>
          <a:xfrm>
            <a:off x="1213500" y="1384805"/>
            <a:ext cx="4162731" cy="4922103"/>
          </a:xfrm>
          <a:prstGeom prst="rect">
            <a:avLst/>
          </a:prstGeom>
        </p:spPr>
      </p:pic>
    </p:spTree>
    <p:extLst>
      <p:ext uri="{BB962C8B-B14F-4D97-AF65-F5344CB8AC3E}">
        <p14:creationId xmlns:p14="http://schemas.microsoft.com/office/powerpoint/2010/main" val="34629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97DC1134-D228-CC35-7BDB-03145FFAB2C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Análisis de patrones areales. </a:t>
            </a:r>
            <a:endParaRPr lang="en-US" sz="2400" b="0" kern="0" dirty="0">
              <a:solidFill>
                <a:schemeClr val="tx1">
                  <a:lumMod val="75000"/>
                  <a:lumOff val="25000"/>
                </a:schemeClr>
              </a:solidFill>
            </a:endParaRPr>
          </a:p>
        </p:txBody>
      </p:sp>
      <p:sp>
        <p:nvSpPr>
          <p:cNvPr id="11" name="CuadroTexto 10">
            <a:extLst>
              <a:ext uri="{FF2B5EF4-FFF2-40B4-BE49-F238E27FC236}">
                <a16:creationId xmlns:a16="http://schemas.microsoft.com/office/drawing/2014/main" id="{CF3B802E-48D1-5E5C-348A-645B3CCFED10}"/>
              </a:ext>
            </a:extLst>
          </p:cNvPr>
          <p:cNvSpPr txBox="1"/>
          <p:nvPr/>
        </p:nvSpPr>
        <p:spPr>
          <a:xfrm>
            <a:off x="8109891" y="297320"/>
            <a:ext cx="2191636" cy="369332"/>
          </a:xfrm>
          <a:prstGeom prst="rect">
            <a:avLst/>
          </a:prstGeom>
          <a:noFill/>
        </p:spPr>
        <p:txBody>
          <a:bodyPr wrap="square" rtlCol="0">
            <a:spAutoFit/>
          </a:bodyPr>
          <a:lstStyle/>
          <a:p>
            <a:r>
              <a:rPr lang="en-US" dirty="0">
                <a:latin typeface="Consolas" panose="020B0609020204030204" pitchFamily="49" charset="0"/>
              </a:rPr>
              <a:t>Municipio </a:t>
            </a:r>
            <a:endParaRPr lang="es-CO" dirty="0">
              <a:latin typeface="Consolas" panose="020B0609020204030204" pitchFamily="49" charset="0"/>
            </a:endParaRPr>
          </a:p>
        </p:txBody>
      </p:sp>
      <p:pic>
        <p:nvPicPr>
          <p:cNvPr id="13" name="Imagen 12">
            <a:extLst>
              <a:ext uri="{FF2B5EF4-FFF2-40B4-BE49-F238E27FC236}">
                <a16:creationId xmlns:a16="http://schemas.microsoft.com/office/drawing/2014/main" id="{021489C2-444A-CC86-B8A6-587A4951A5A6}"/>
              </a:ext>
            </a:extLst>
          </p:cNvPr>
          <p:cNvPicPr>
            <a:picLocks noChangeAspect="1"/>
          </p:cNvPicPr>
          <p:nvPr/>
        </p:nvPicPr>
        <p:blipFill>
          <a:blip r:embed="rId2"/>
          <a:stretch>
            <a:fillRect/>
          </a:stretch>
        </p:blipFill>
        <p:spPr>
          <a:xfrm>
            <a:off x="6979078" y="776727"/>
            <a:ext cx="3854624" cy="3821105"/>
          </a:xfrm>
          <a:prstGeom prst="rect">
            <a:avLst/>
          </a:prstGeom>
        </p:spPr>
      </p:pic>
      <p:pic>
        <p:nvPicPr>
          <p:cNvPr id="17" name="Imagen 16">
            <a:extLst>
              <a:ext uri="{FF2B5EF4-FFF2-40B4-BE49-F238E27FC236}">
                <a16:creationId xmlns:a16="http://schemas.microsoft.com/office/drawing/2014/main" id="{7C0E6FC7-E706-7ECA-5004-0F8EFCC980D8}"/>
              </a:ext>
            </a:extLst>
          </p:cNvPr>
          <p:cNvPicPr>
            <a:picLocks noChangeAspect="1"/>
          </p:cNvPicPr>
          <p:nvPr/>
        </p:nvPicPr>
        <p:blipFill>
          <a:blip r:embed="rId3"/>
          <a:stretch>
            <a:fillRect/>
          </a:stretch>
        </p:blipFill>
        <p:spPr>
          <a:xfrm>
            <a:off x="6623398" y="4866471"/>
            <a:ext cx="4565984" cy="1694209"/>
          </a:xfrm>
          <a:prstGeom prst="rect">
            <a:avLst/>
          </a:prstGeom>
        </p:spPr>
      </p:pic>
      <p:pic>
        <p:nvPicPr>
          <p:cNvPr id="4" name="Imagen 3">
            <a:extLst>
              <a:ext uri="{FF2B5EF4-FFF2-40B4-BE49-F238E27FC236}">
                <a16:creationId xmlns:a16="http://schemas.microsoft.com/office/drawing/2014/main" id="{3DC52FDA-B989-A700-6A1F-86F5A7C1F86F}"/>
              </a:ext>
            </a:extLst>
          </p:cNvPr>
          <p:cNvPicPr>
            <a:picLocks noChangeAspect="1"/>
          </p:cNvPicPr>
          <p:nvPr/>
        </p:nvPicPr>
        <p:blipFill>
          <a:blip r:embed="rId4"/>
          <a:stretch>
            <a:fillRect/>
          </a:stretch>
        </p:blipFill>
        <p:spPr>
          <a:xfrm>
            <a:off x="1163920" y="1384804"/>
            <a:ext cx="4162732" cy="4922103"/>
          </a:xfrm>
          <a:prstGeom prst="rect">
            <a:avLst/>
          </a:prstGeom>
        </p:spPr>
      </p:pic>
    </p:spTree>
    <p:extLst>
      <p:ext uri="{BB962C8B-B14F-4D97-AF65-F5344CB8AC3E}">
        <p14:creationId xmlns:p14="http://schemas.microsoft.com/office/powerpoint/2010/main" val="524025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6DD14-AD2F-A10A-6975-A811F9F48E68}"/>
            </a:ext>
          </a:extLst>
        </p:cNvPr>
        <p:cNvGrpSpPr/>
        <p:nvPr/>
      </p:nvGrpSpPr>
      <p:grpSpPr>
        <a:xfrm>
          <a:off x="0" y="0"/>
          <a:ext cx="0" cy="0"/>
          <a:chOff x="0" y="0"/>
          <a:chExt cx="0" cy="0"/>
        </a:xfrm>
      </p:grpSpPr>
      <p:sp>
        <p:nvSpPr>
          <p:cNvPr id="4" name="Google Shape;49;p15">
            <a:extLst>
              <a:ext uri="{FF2B5EF4-FFF2-40B4-BE49-F238E27FC236}">
                <a16:creationId xmlns:a16="http://schemas.microsoft.com/office/drawing/2014/main" id="{FB002717-A93B-70C6-8A91-05BC2B773468}"/>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C73FE400-4898-E5EB-6532-F7F47F6F1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748" y="1905004"/>
            <a:ext cx="3569023" cy="4497348"/>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5951C3E4-36FE-104E-D0A6-6222C1C0EB90}"/>
              </a:ext>
            </a:extLst>
          </p:cNvPr>
          <p:cNvSpPr txBox="1"/>
          <p:nvPr/>
        </p:nvSpPr>
        <p:spPr>
          <a:xfrm>
            <a:off x="5025055" y="4272677"/>
            <a:ext cx="6462132" cy="2031325"/>
          </a:xfrm>
          <a:prstGeom prst="rect">
            <a:avLst/>
          </a:prstGeom>
          <a:noFill/>
        </p:spPr>
        <p:txBody>
          <a:bodyPr wrap="square">
            <a:spAutoFit/>
          </a:bodyPr>
          <a:lstStyle/>
          <a:p>
            <a:pPr marL="285750" indent="-285750">
              <a:buFont typeface="Arial" panose="020B0604020202020204" pitchFamily="34" charset="0"/>
              <a:buChar char="•"/>
            </a:pPr>
            <a:r>
              <a:rPr lang="es-CO" b="1" i="1" dirty="0" err="1"/>
              <a:t>Ochroma</a:t>
            </a:r>
            <a:r>
              <a:rPr lang="es-CO" b="1" i="1" dirty="0"/>
              <a:t> </a:t>
            </a:r>
            <a:r>
              <a:rPr lang="es-CO" b="1" i="1" dirty="0" err="1"/>
              <a:t>pyramidale</a:t>
            </a:r>
            <a:r>
              <a:rPr lang="es-CO" b="1" i="1" dirty="0"/>
              <a:t> </a:t>
            </a:r>
          </a:p>
          <a:p>
            <a:pPr marL="285750" indent="-285750">
              <a:buFont typeface="Arial" panose="020B0604020202020204" pitchFamily="34" charset="0"/>
              <a:buChar char="•"/>
            </a:pPr>
            <a:r>
              <a:rPr lang="en-US" dirty="0">
                <a:sym typeface="Garet 2"/>
              </a:rPr>
              <a:t>Altura 25-30m , DAP 1.2m </a:t>
            </a:r>
          </a:p>
          <a:p>
            <a:pPr marL="285750" indent="-285750">
              <a:buFont typeface="Arial" panose="020B0604020202020204" pitchFamily="34" charset="0"/>
              <a:buChar char="•"/>
            </a:pPr>
            <a:r>
              <a:rPr lang="es-CO" dirty="0"/>
              <a:t>Madera blanda (0.10–0.30 g/cm³) </a:t>
            </a:r>
          </a:p>
          <a:p>
            <a:pPr marL="285750" indent="-285750">
              <a:buFont typeface="Arial" panose="020B0604020202020204" pitchFamily="34" charset="0"/>
              <a:buChar char="•"/>
            </a:pPr>
            <a:r>
              <a:rPr lang="es-CO" dirty="0"/>
              <a:t>Puede desarrollarse entre:</a:t>
            </a:r>
          </a:p>
          <a:p>
            <a:r>
              <a:rPr lang="es-CO" dirty="0"/>
              <a:t>	Elevación (0 y 1800 msnm)</a:t>
            </a:r>
          </a:p>
          <a:p>
            <a:r>
              <a:rPr lang="es-CO" dirty="0"/>
              <a:t>	Temperatura (20–28 °C)</a:t>
            </a:r>
          </a:p>
          <a:p>
            <a:r>
              <a:rPr lang="es-CO" dirty="0"/>
              <a:t>	Precipitación (2500 mm)</a:t>
            </a:r>
          </a:p>
        </p:txBody>
      </p:sp>
      <p:pic>
        <p:nvPicPr>
          <p:cNvPr id="18" name="Picture 2">
            <a:extLst>
              <a:ext uri="{FF2B5EF4-FFF2-40B4-BE49-F238E27FC236}">
                <a16:creationId xmlns:a16="http://schemas.microsoft.com/office/drawing/2014/main" id="{BDC6D816-DB7E-6013-9EE7-0F5F8300F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055" y="1905004"/>
            <a:ext cx="5625323" cy="224885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9;p15">
            <a:extLst>
              <a:ext uri="{FF2B5EF4-FFF2-40B4-BE49-F238E27FC236}">
                <a16:creationId xmlns:a16="http://schemas.microsoft.com/office/drawing/2014/main" id="{5BBEC391-AD3F-C62A-773E-50BF5E4966DA}"/>
              </a:ext>
            </a:extLst>
          </p:cNvPr>
          <p:cNvSpPr txBox="1">
            <a:spLocks/>
          </p:cNvSpPr>
          <p:nvPr/>
        </p:nvSpPr>
        <p:spPr>
          <a:xfrm>
            <a:off x="460965" y="1349829"/>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Generalidades</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Balso</a:t>
            </a:r>
            <a:r>
              <a:rPr lang="en-US" sz="2400" b="0" kern="0" dirty="0">
                <a:solidFill>
                  <a:schemeClr val="tx1">
                    <a:lumMod val="75000"/>
                    <a:lumOff val="25000"/>
                  </a:schemeClr>
                </a:solidFill>
              </a:rPr>
              <a:t> </a:t>
            </a:r>
          </a:p>
        </p:txBody>
      </p:sp>
    </p:spTree>
    <p:extLst>
      <p:ext uri="{BB962C8B-B14F-4D97-AF65-F5344CB8AC3E}">
        <p14:creationId xmlns:p14="http://schemas.microsoft.com/office/powerpoint/2010/main" val="1126025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370C0E-97C5-D0C4-641C-E293ED25457A}"/>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err="1"/>
              <a:t>Departamentos</a:t>
            </a:r>
            <a:r>
              <a:rPr lang="en-US" sz="5200" dirty="0"/>
              <a:t> </a:t>
            </a:r>
          </a:p>
        </p:txBody>
      </p:sp>
      <p:pic>
        <p:nvPicPr>
          <p:cNvPr id="3" name="Imagen 2">
            <a:extLst>
              <a:ext uri="{FF2B5EF4-FFF2-40B4-BE49-F238E27FC236}">
                <a16:creationId xmlns:a16="http://schemas.microsoft.com/office/drawing/2014/main" id="{7AB49936-CF13-FCF7-88BD-7556752F3485}"/>
              </a:ext>
            </a:extLst>
          </p:cNvPr>
          <p:cNvPicPr>
            <a:picLocks noChangeAspect="1"/>
          </p:cNvPicPr>
          <p:nvPr/>
        </p:nvPicPr>
        <p:blipFill>
          <a:blip r:embed="rId3"/>
          <a:srcRect t="434" r="1" b="3072"/>
          <a:stretch>
            <a:fillRect/>
          </a:stretch>
        </p:blipFill>
        <p:spPr>
          <a:xfrm>
            <a:off x="1" y="10"/>
            <a:ext cx="6005512" cy="6857990"/>
          </a:xfrm>
          <a:prstGeom prst="rect">
            <a:avLst/>
          </a:prstGeom>
        </p:spPr>
      </p:pic>
    </p:spTree>
    <p:extLst>
      <p:ext uri="{BB962C8B-B14F-4D97-AF65-F5344CB8AC3E}">
        <p14:creationId xmlns:p14="http://schemas.microsoft.com/office/powerpoint/2010/main" val="276194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48CA3F-029F-ED45-E1D0-99DECF2914AE}"/>
              </a:ext>
            </a:extLst>
          </p:cNvPr>
          <p:cNvPicPr>
            <a:picLocks noChangeAspect="1"/>
          </p:cNvPicPr>
          <p:nvPr/>
        </p:nvPicPr>
        <p:blipFill>
          <a:blip r:embed="rId2"/>
          <a:stretch>
            <a:fillRect/>
          </a:stretch>
        </p:blipFill>
        <p:spPr>
          <a:xfrm>
            <a:off x="323349" y="642697"/>
            <a:ext cx="5309850" cy="4407408"/>
          </a:xfrm>
          <a:prstGeom prst="rect">
            <a:avLst/>
          </a:prstGeom>
          <a:ln w="3175">
            <a:solidFill>
              <a:schemeClr val="accent1">
                <a:lumMod val="40000"/>
                <a:lumOff val="60000"/>
              </a:schemeClr>
            </a:solidFill>
          </a:ln>
        </p:spPr>
      </p:pic>
      <p:sp>
        <p:nvSpPr>
          <p:cNvPr id="6" name="Google Shape;49;p15">
            <a:extLst>
              <a:ext uri="{FF2B5EF4-FFF2-40B4-BE49-F238E27FC236}">
                <a16:creationId xmlns:a16="http://schemas.microsoft.com/office/drawing/2014/main" id="{28553293-090C-34DD-7CAB-9EBCA09A3698}"/>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normal (Regresión Gaussiana)</a:t>
            </a:r>
            <a:endParaRPr lang="en-US" sz="2400" b="0" kern="0" dirty="0">
              <a:solidFill>
                <a:schemeClr val="tx1">
                  <a:lumMod val="75000"/>
                  <a:lumOff val="25000"/>
                </a:schemeClr>
              </a:solidFill>
            </a:endParaRPr>
          </a:p>
        </p:txBody>
      </p:sp>
      <p:sp>
        <p:nvSpPr>
          <p:cNvPr id="13" name="CuadroTexto 12">
            <a:extLst>
              <a:ext uri="{FF2B5EF4-FFF2-40B4-BE49-F238E27FC236}">
                <a16:creationId xmlns:a16="http://schemas.microsoft.com/office/drawing/2014/main" id="{32D20EA7-AF7C-47E2-2327-6F057AB2D2EE}"/>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581171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6B278-20CB-AB8A-3F8F-B245F436AE8B}"/>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9356D35-3703-3C7D-933D-643A2B7E4F11}"/>
              </a:ext>
            </a:extLst>
          </p:cNvPr>
          <p:cNvPicPr>
            <a:picLocks noChangeAspect="1"/>
          </p:cNvPicPr>
          <p:nvPr/>
        </p:nvPicPr>
        <p:blipFill>
          <a:blip r:embed="rId2"/>
          <a:stretch>
            <a:fillRect/>
          </a:stretch>
        </p:blipFill>
        <p:spPr>
          <a:xfrm>
            <a:off x="323349" y="642697"/>
            <a:ext cx="5309850" cy="4407408"/>
          </a:xfrm>
          <a:prstGeom prst="rect">
            <a:avLst/>
          </a:prstGeom>
          <a:ln w="3175">
            <a:solidFill>
              <a:schemeClr val="accent1">
                <a:lumMod val="40000"/>
                <a:lumOff val="60000"/>
              </a:schemeClr>
            </a:solidFill>
          </a:ln>
        </p:spPr>
      </p:pic>
      <p:sp>
        <p:nvSpPr>
          <p:cNvPr id="6" name="Google Shape;49;p15">
            <a:extLst>
              <a:ext uri="{FF2B5EF4-FFF2-40B4-BE49-F238E27FC236}">
                <a16:creationId xmlns:a16="http://schemas.microsoft.com/office/drawing/2014/main" id="{DD09175A-CC36-48B1-6AC8-964E54046FF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normal (Regresión Gaussiana)</a:t>
            </a:r>
            <a:endParaRPr lang="en-US" sz="2400" b="0" kern="0" dirty="0">
              <a:solidFill>
                <a:schemeClr val="tx1">
                  <a:lumMod val="75000"/>
                  <a:lumOff val="25000"/>
                </a:schemeClr>
              </a:solidFill>
            </a:endParaRPr>
          </a:p>
        </p:txBody>
      </p:sp>
      <p:pic>
        <p:nvPicPr>
          <p:cNvPr id="8" name="Imagen 7">
            <a:extLst>
              <a:ext uri="{FF2B5EF4-FFF2-40B4-BE49-F238E27FC236}">
                <a16:creationId xmlns:a16="http://schemas.microsoft.com/office/drawing/2014/main" id="{58ED4108-1C74-FF7D-01CF-7C926105BB9C}"/>
              </a:ext>
            </a:extLst>
          </p:cNvPr>
          <p:cNvPicPr>
            <a:picLocks noChangeAspect="1"/>
          </p:cNvPicPr>
          <p:nvPr/>
        </p:nvPicPr>
        <p:blipFill>
          <a:blip r:embed="rId3"/>
          <a:stretch>
            <a:fillRect/>
          </a:stretch>
        </p:blipFill>
        <p:spPr>
          <a:xfrm>
            <a:off x="6656133" y="1132773"/>
            <a:ext cx="4514970" cy="4901967"/>
          </a:xfrm>
          <a:prstGeom prst="rect">
            <a:avLst/>
          </a:prstGeom>
        </p:spPr>
      </p:pic>
      <p:sp>
        <p:nvSpPr>
          <p:cNvPr id="13" name="CuadroTexto 12">
            <a:extLst>
              <a:ext uri="{FF2B5EF4-FFF2-40B4-BE49-F238E27FC236}">
                <a16:creationId xmlns:a16="http://schemas.microsoft.com/office/drawing/2014/main" id="{678B54C1-124E-39E8-A728-202762EDDBFD}"/>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5" name="Rectángulo 14">
            <a:extLst>
              <a:ext uri="{FF2B5EF4-FFF2-40B4-BE49-F238E27FC236}">
                <a16:creationId xmlns:a16="http://schemas.microsoft.com/office/drawing/2014/main" id="{D911FCBD-71F8-539D-8BCD-C722D5310713}"/>
              </a:ext>
            </a:extLst>
          </p:cNvPr>
          <p:cNvSpPr/>
          <p:nvPr/>
        </p:nvSpPr>
        <p:spPr>
          <a:xfrm>
            <a:off x="323349" y="2898310"/>
            <a:ext cx="5309850" cy="530690"/>
          </a:xfrm>
          <a:prstGeom prst="rect">
            <a:avLst/>
          </a:prstGeom>
          <a:noFill/>
          <a:ln w="31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F527244C-A586-E388-CF67-D6CABD494E8D}"/>
              </a:ext>
            </a:extLst>
          </p:cNvPr>
          <p:cNvSpPr/>
          <p:nvPr/>
        </p:nvSpPr>
        <p:spPr>
          <a:xfrm>
            <a:off x="2919470" y="919896"/>
            <a:ext cx="2722121" cy="181789"/>
          </a:xfrm>
          <a:prstGeom prst="rect">
            <a:avLst/>
          </a:prstGeom>
          <a:no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A1E7B799-6254-7008-CA4F-B9CEC40F8188}"/>
              </a:ext>
            </a:extLst>
          </p:cNvPr>
          <p:cNvSpPr/>
          <p:nvPr/>
        </p:nvSpPr>
        <p:spPr>
          <a:xfrm>
            <a:off x="240536" y="1749348"/>
            <a:ext cx="2722121" cy="181789"/>
          </a:xfrm>
          <a:prstGeom prst="rect">
            <a:avLst/>
          </a:prstGeom>
          <a:noFill/>
          <a:ln w="63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3348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56F207C-800A-8091-B425-29EAF93ECCEB}"/>
              </a:ext>
            </a:extLst>
          </p:cNvPr>
          <p:cNvPicPr>
            <a:picLocks noChangeAspect="1"/>
          </p:cNvPicPr>
          <p:nvPr/>
        </p:nvPicPr>
        <p:blipFill>
          <a:blip r:embed="rId2"/>
          <a:stretch>
            <a:fillRect/>
          </a:stretch>
        </p:blipFill>
        <p:spPr>
          <a:xfrm>
            <a:off x="193341" y="642697"/>
            <a:ext cx="5430203" cy="4410558"/>
          </a:xfrm>
          <a:prstGeom prst="rect">
            <a:avLst/>
          </a:prstGeom>
          <a:ln>
            <a:solidFill>
              <a:schemeClr val="accent1">
                <a:lumMod val="60000"/>
                <a:lumOff val="40000"/>
              </a:schemeClr>
            </a:solidFill>
          </a:ln>
        </p:spPr>
      </p:pic>
      <p:sp>
        <p:nvSpPr>
          <p:cNvPr id="4" name="Google Shape;49;p15">
            <a:extLst>
              <a:ext uri="{FF2B5EF4-FFF2-40B4-BE49-F238E27FC236}">
                <a16:creationId xmlns:a16="http://schemas.microsoft.com/office/drawing/2014/main" id="{18475D54-F96A-7F0F-56F4-388E5722468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binomial negativa</a:t>
            </a:r>
            <a:endParaRPr lang="en-US" sz="2400" b="0" kern="0" dirty="0">
              <a:solidFill>
                <a:schemeClr val="tx1">
                  <a:lumMod val="75000"/>
                  <a:lumOff val="25000"/>
                </a:schemeClr>
              </a:solidFill>
            </a:endParaRPr>
          </a:p>
        </p:txBody>
      </p:sp>
      <p:sp>
        <p:nvSpPr>
          <p:cNvPr id="10" name="CuadroTexto 9">
            <a:extLst>
              <a:ext uri="{FF2B5EF4-FFF2-40B4-BE49-F238E27FC236}">
                <a16:creationId xmlns:a16="http://schemas.microsoft.com/office/drawing/2014/main" id="{9F468A16-0D8C-2FF9-22A4-47813176DDC4}"/>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23967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1002E-3EE4-6F42-54CB-449AC34B951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65B5F69-3B8C-4AEE-E4D4-987D50A72DD3}"/>
              </a:ext>
            </a:extLst>
          </p:cNvPr>
          <p:cNvPicPr>
            <a:picLocks noChangeAspect="1"/>
          </p:cNvPicPr>
          <p:nvPr/>
        </p:nvPicPr>
        <p:blipFill>
          <a:blip r:embed="rId2"/>
          <a:stretch>
            <a:fillRect/>
          </a:stretch>
        </p:blipFill>
        <p:spPr>
          <a:xfrm>
            <a:off x="193341" y="642697"/>
            <a:ext cx="5430203" cy="4410558"/>
          </a:xfrm>
          <a:prstGeom prst="rect">
            <a:avLst/>
          </a:prstGeom>
          <a:ln>
            <a:solidFill>
              <a:schemeClr val="accent1">
                <a:lumMod val="60000"/>
                <a:lumOff val="40000"/>
              </a:schemeClr>
            </a:solidFill>
          </a:ln>
        </p:spPr>
      </p:pic>
      <p:sp>
        <p:nvSpPr>
          <p:cNvPr id="4" name="Google Shape;49;p15">
            <a:extLst>
              <a:ext uri="{FF2B5EF4-FFF2-40B4-BE49-F238E27FC236}">
                <a16:creationId xmlns:a16="http://schemas.microsoft.com/office/drawing/2014/main" id="{B12EADC0-6A6B-DB0C-B580-ED6E4F77E6E2}"/>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Distribución binomial negativa</a:t>
            </a:r>
            <a:endParaRPr lang="en-US" sz="2400" b="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3A764E9E-64A3-1CA9-6827-17E40CEF8BEB}"/>
              </a:ext>
            </a:extLst>
          </p:cNvPr>
          <p:cNvPicPr>
            <a:picLocks noChangeAspect="1"/>
          </p:cNvPicPr>
          <p:nvPr/>
        </p:nvPicPr>
        <p:blipFill>
          <a:blip r:embed="rId3"/>
          <a:stretch>
            <a:fillRect/>
          </a:stretch>
        </p:blipFill>
        <p:spPr>
          <a:xfrm>
            <a:off x="7648865" y="642697"/>
            <a:ext cx="4349794" cy="4603673"/>
          </a:xfrm>
          <a:prstGeom prst="rect">
            <a:avLst/>
          </a:prstGeom>
        </p:spPr>
      </p:pic>
      <p:pic>
        <p:nvPicPr>
          <p:cNvPr id="8" name="Imagen 7">
            <a:extLst>
              <a:ext uri="{FF2B5EF4-FFF2-40B4-BE49-F238E27FC236}">
                <a16:creationId xmlns:a16="http://schemas.microsoft.com/office/drawing/2014/main" id="{DBB7CB52-0090-5B27-21D3-7F7C281FC4A0}"/>
              </a:ext>
            </a:extLst>
          </p:cNvPr>
          <p:cNvPicPr>
            <a:picLocks noChangeAspect="1"/>
          </p:cNvPicPr>
          <p:nvPr/>
        </p:nvPicPr>
        <p:blipFill>
          <a:blip r:embed="rId4"/>
          <a:stretch>
            <a:fillRect/>
          </a:stretch>
        </p:blipFill>
        <p:spPr>
          <a:xfrm>
            <a:off x="5931524" y="3849883"/>
            <a:ext cx="2606685" cy="2694881"/>
          </a:xfrm>
          <a:prstGeom prst="rect">
            <a:avLst/>
          </a:prstGeom>
        </p:spPr>
      </p:pic>
      <p:sp>
        <p:nvSpPr>
          <p:cNvPr id="10" name="CuadroTexto 9">
            <a:extLst>
              <a:ext uri="{FF2B5EF4-FFF2-40B4-BE49-F238E27FC236}">
                <a16:creationId xmlns:a16="http://schemas.microsoft.com/office/drawing/2014/main" id="{695532C4-439C-9752-3B0C-EA53E5AD81E7}"/>
              </a:ext>
            </a:extLst>
          </p:cNvPr>
          <p:cNvSpPr txBox="1"/>
          <p:nvPr/>
        </p:nvSpPr>
        <p:spPr>
          <a:xfrm>
            <a:off x="384861" y="5012963"/>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3" name="Rectángulo 12">
            <a:extLst>
              <a:ext uri="{FF2B5EF4-FFF2-40B4-BE49-F238E27FC236}">
                <a16:creationId xmlns:a16="http://schemas.microsoft.com/office/drawing/2014/main" id="{DA527C0A-1A92-C84D-DC4C-FBDF06876F36}"/>
              </a:ext>
            </a:extLst>
          </p:cNvPr>
          <p:cNvSpPr/>
          <p:nvPr/>
        </p:nvSpPr>
        <p:spPr>
          <a:xfrm>
            <a:off x="189354" y="3005811"/>
            <a:ext cx="5430203" cy="728907"/>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7C0BB303-B44B-C404-022E-5FED361A3AFF}"/>
              </a:ext>
            </a:extLst>
          </p:cNvPr>
          <p:cNvSpPr/>
          <p:nvPr/>
        </p:nvSpPr>
        <p:spPr>
          <a:xfrm>
            <a:off x="2897436" y="2208871"/>
            <a:ext cx="2722121" cy="18178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4106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7E8B265-B771-7D70-A13E-2D31D9043F4A}"/>
              </a:ext>
            </a:extLst>
          </p:cNvPr>
          <p:cNvPicPr>
            <a:picLocks noChangeAspect="1"/>
          </p:cNvPicPr>
          <p:nvPr/>
        </p:nvPicPr>
        <p:blipFill>
          <a:blip r:embed="rId2"/>
          <a:stretch>
            <a:fillRect/>
          </a:stretch>
        </p:blipFill>
        <p:spPr>
          <a:xfrm>
            <a:off x="8034311" y="1679234"/>
            <a:ext cx="3517119" cy="3499533"/>
          </a:xfrm>
          <a:prstGeom prst="rect">
            <a:avLst/>
          </a:prstGeom>
        </p:spPr>
      </p:pic>
      <p:cxnSp>
        <p:nvCxnSpPr>
          <p:cNvPr id="16"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BDD3A16-14BF-D334-F264-645867DA59A5}"/>
              </a:ext>
            </a:extLst>
          </p:cNvPr>
          <p:cNvPicPr>
            <a:picLocks noChangeAspect="1"/>
          </p:cNvPicPr>
          <p:nvPr/>
        </p:nvPicPr>
        <p:blipFill>
          <a:blip r:embed="rId3"/>
          <a:stretch>
            <a:fillRect/>
          </a:stretch>
        </p:blipFill>
        <p:spPr>
          <a:xfrm>
            <a:off x="461840" y="1784580"/>
            <a:ext cx="3537345" cy="3519657"/>
          </a:xfrm>
          <a:prstGeom prst="rect">
            <a:avLst/>
          </a:prstGeom>
        </p:spPr>
      </p:pic>
      <p:cxnSp>
        <p:nvCxnSpPr>
          <p:cNvPr id="18"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C8BF25D0-03BD-F8F2-7D70-13B755E30D41}"/>
              </a:ext>
            </a:extLst>
          </p:cNvPr>
          <p:cNvPicPr>
            <a:picLocks noChangeAspect="1"/>
          </p:cNvPicPr>
          <p:nvPr/>
        </p:nvPicPr>
        <p:blipFill>
          <a:blip r:embed="rId4"/>
          <a:stretch>
            <a:fillRect/>
          </a:stretch>
        </p:blipFill>
        <p:spPr>
          <a:xfrm>
            <a:off x="4203991" y="1679233"/>
            <a:ext cx="3517120" cy="3499534"/>
          </a:xfrm>
          <a:prstGeom prst="rect">
            <a:avLst/>
          </a:prstGeom>
        </p:spPr>
      </p:pic>
      <p:sp>
        <p:nvSpPr>
          <p:cNvPr id="12" name="CuadroTexto 11">
            <a:extLst>
              <a:ext uri="{FF2B5EF4-FFF2-40B4-BE49-F238E27FC236}">
                <a16:creationId xmlns:a16="http://schemas.microsoft.com/office/drawing/2014/main" id="{B1425848-106B-5BA2-66FE-656A9D1BDC76}"/>
              </a:ext>
            </a:extLst>
          </p:cNvPr>
          <p:cNvSpPr txBox="1"/>
          <p:nvPr/>
        </p:nvSpPr>
        <p:spPr>
          <a:xfrm>
            <a:off x="1251856" y="5542095"/>
            <a:ext cx="1976085"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X1 (</a:t>
            </a:r>
            <a:r>
              <a:rPr lang="es-CO" dirty="0" err="1">
                <a:latin typeface="Consolas" panose="020B0609020204030204" pitchFamily="49" charset="0"/>
              </a:rPr>
              <a:t>elevation</a:t>
            </a:r>
            <a:r>
              <a:rPr lang="es-CO" dirty="0">
                <a:latin typeface="Consolas" panose="020B0609020204030204" pitchFamily="49" charset="0"/>
              </a:rPr>
              <a:t>)</a:t>
            </a:r>
          </a:p>
        </p:txBody>
      </p:sp>
      <p:sp>
        <p:nvSpPr>
          <p:cNvPr id="13" name="CuadroTexto 12">
            <a:extLst>
              <a:ext uri="{FF2B5EF4-FFF2-40B4-BE49-F238E27FC236}">
                <a16:creationId xmlns:a16="http://schemas.microsoft.com/office/drawing/2014/main" id="{8940B18E-75FD-6662-4AD1-5B34435166C4}"/>
              </a:ext>
            </a:extLst>
          </p:cNvPr>
          <p:cNvSpPr txBox="1"/>
          <p:nvPr/>
        </p:nvSpPr>
        <p:spPr>
          <a:xfrm>
            <a:off x="4709317" y="5542095"/>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
        <p:nvSpPr>
          <p:cNvPr id="14" name="CuadroTexto 13">
            <a:extLst>
              <a:ext uri="{FF2B5EF4-FFF2-40B4-BE49-F238E27FC236}">
                <a16:creationId xmlns:a16="http://schemas.microsoft.com/office/drawing/2014/main" id="{BADF7B09-CFDB-FD53-08DA-F7BDE88D9001}"/>
              </a:ext>
            </a:extLst>
          </p:cNvPr>
          <p:cNvSpPr txBox="1"/>
          <p:nvPr/>
        </p:nvSpPr>
        <p:spPr>
          <a:xfrm>
            <a:off x="8640503" y="5542095"/>
            <a:ext cx="3378899" cy="465897"/>
          </a:xfrm>
          <a:prstGeom prst="rect">
            <a:avLst/>
          </a:prstGeom>
          <a:noFill/>
        </p:spPr>
        <p:txBody>
          <a:bodyPr wrap="square" rtlCol="0">
            <a:spAutoFit/>
          </a:bodyPr>
          <a:lstStyle/>
          <a:p>
            <a:pPr>
              <a:lnSpc>
                <a:spcPts val="1425"/>
              </a:lnSpc>
            </a:pPr>
            <a:r>
              <a:rPr lang="es-CO" dirty="0">
                <a:latin typeface="Consolas" panose="020B0609020204030204" pitchFamily="49" charset="0"/>
              </a:rPr>
              <a:t>X3 (</a:t>
            </a:r>
            <a:r>
              <a:rPr lang="es-CO" dirty="0" err="1">
                <a:latin typeface="Consolas" panose="020B0609020204030204" pitchFamily="49" charset="0"/>
              </a:rPr>
              <a:t>Precipitacion_anual</a:t>
            </a:r>
            <a:r>
              <a:rPr lang="es-CO" dirty="0">
                <a:latin typeface="Consolas" panose="020B0609020204030204" pitchFamily="49" charset="0"/>
              </a:rPr>
              <a:t>)</a:t>
            </a:r>
          </a:p>
          <a:p>
            <a:pPr>
              <a:lnSpc>
                <a:spcPts val="1425"/>
              </a:lnSpc>
              <a:buNone/>
            </a:pPr>
            <a:endParaRPr lang="es-CO" dirty="0">
              <a:latin typeface="Consolas" panose="020B0609020204030204" pitchFamily="49" charset="0"/>
            </a:endParaRPr>
          </a:p>
        </p:txBody>
      </p:sp>
      <p:sp>
        <p:nvSpPr>
          <p:cNvPr id="15" name="Google Shape;49;p15">
            <a:extLst>
              <a:ext uri="{FF2B5EF4-FFF2-40B4-BE49-F238E27FC236}">
                <a16:creationId xmlns:a16="http://schemas.microsoft.com/office/drawing/2014/main" id="{EC06A8A8-C546-03D9-363C-C8A0DDBFB071}"/>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spTree>
    <p:extLst>
      <p:ext uri="{BB962C8B-B14F-4D97-AF65-F5344CB8AC3E}">
        <p14:creationId xmlns:p14="http://schemas.microsoft.com/office/powerpoint/2010/main" val="852603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1A59E7B-BD50-C3E7-6EE7-BAF821FCA021}"/>
              </a:ext>
            </a:extLst>
          </p:cNvPr>
          <p:cNvPicPr>
            <a:picLocks noChangeAspect="1"/>
          </p:cNvPicPr>
          <p:nvPr/>
        </p:nvPicPr>
        <p:blipFill>
          <a:blip r:embed="rId2"/>
          <a:stretch>
            <a:fillRect/>
          </a:stretch>
        </p:blipFill>
        <p:spPr>
          <a:xfrm>
            <a:off x="321700" y="3195176"/>
            <a:ext cx="3517120" cy="3499534"/>
          </a:xfrm>
          <a:prstGeom prst="rect">
            <a:avLst/>
          </a:prstGeom>
        </p:spPr>
      </p:pic>
      <p:sp>
        <p:nvSpPr>
          <p:cNvPr id="4" name="Google Shape;49;p15">
            <a:extLst>
              <a:ext uri="{FF2B5EF4-FFF2-40B4-BE49-F238E27FC236}">
                <a16:creationId xmlns:a16="http://schemas.microsoft.com/office/drawing/2014/main" id="{AF2A7B5A-92E7-0D0F-D584-0D4340447CC0}"/>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distancia</a:t>
            </a:r>
            <a:endParaRPr lang="en-US" sz="240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E82DA114-91E9-C820-EDDD-5C753C7AD4DA}"/>
              </a:ext>
            </a:extLst>
          </p:cNvPr>
          <p:cNvPicPr>
            <a:picLocks noChangeAspect="1"/>
          </p:cNvPicPr>
          <p:nvPr/>
        </p:nvPicPr>
        <p:blipFill>
          <a:blip r:embed="rId3"/>
          <a:stretch>
            <a:fillRect/>
          </a:stretch>
        </p:blipFill>
        <p:spPr>
          <a:xfrm>
            <a:off x="848802" y="675667"/>
            <a:ext cx="10341103" cy="2075157"/>
          </a:xfrm>
          <a:prstGeom prst="rect">
            <a:avLst/>
          </a:prstGeom>
        </p:spPr>
      </p:pic>
      <p:sp>
        <p:nvSpPr>
          <p:cNvPr id="9" name="CuadroTexto 8">
            <a:extLst>
              <a:ext uri="{FF2B5EF4-FFF2-40B4-BE49-F238E27FC236}">
                <a16:creationId xmlns:a16="http://schemas.microsoft.com/office/drawing/2014/main" id="{91347390-EAC0-3354-F966-79CF52E71027}"/>
              </a:ext>
            </a:extLst>
          </p:cNvPr>
          <p:cNvSpPr txBox="1"/>
          <p:nvPr/>
        </p:nvSpPr>
        <p:spPr>
          <a:xfrm>
            <a:off x="848802" y="290881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Tree>
    <p:extLst>
      <p:ext uri="{BB962C8B-B14F-4D97-AF65-F5344CB8AC3E}">
        <p14:creationId xmlns:p14="http://schemas.microsoft.com/office/powerpoint/2010/main" val="4095462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1ABC2-1F24-E37D-8E9B-5F0ABB2C1235}"/>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291DE49-9AEF-7E87-E781-88F19C426554}"/>
              </a:ext>
            </a:extLst>
          </p:cNvPr>
          <p:cNvPicPr>
            <a:picLocks noChangeAspect="1"/>
          </p:cNvPicPr>
          <p:nvPr/>
        </p:nvPicPr>
        <p:blipFill>
          <a:blip r:embed="rId2"/>
          <a:stretch>
            <a:fillRect/>
          </a:stretch>
        </p:blipFill>
        <p:spPr>
          <a:xfrm>
            <a:off x="321700" y="3195176"/>
            <a:ext cx="3517120" cy="3499534"/>
          </a:xfrm>
          <a:prstGeom prst="rect">
            <a:avLst/>
          </a:prstGeom>
        </p:spPr>
      </p:pic>
      <p:sp>
        <p:nvSpPr>
          <p:cNvPr id="4" name="Google Shape;49;p15">
            <a:extLst>
              <a:ext uri="{FF2B5EF4-FFF2-40B4-BE49-F238E27FC236}">
                <a16:creationId xmlns:a16="http://schemas.microsoft.com/office/drawing/2014/main" id="{AB1BF723-1C72-C04A-6E42-7099BB051A7E}"/>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distancia</a:t>
            </a:r>
            <a:endParaRPr lang="en-US" sz="240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933C47A5-95D4-46D9-E522-DBF42F32E8C7}"/>
              </a:ext>
            </a:extLst>
          </p:cNvPr>
          <p:cNvPicPr>
            <a:picLocks noChangeAspect="1"/>
          </p:cNvPicPr>
          <p:nvPr/>
        </p:nvPicPr>
        <p:blipFill>
          <a:blip r:embed="rId3"/>
          <a:stretch>
            <a:fillRect/>
          </a:stretch>
        </p:blipFill>
        <p:spPr>
          <a:xfrm>
            <a:off x="848802" y="675667"/>
            <a:ext cx="10341103" cy="2075157"/>
          </a:xfrm>
          <a:prstGeom prst="rect">
            <a:avLst/>
          </a:prstGeom>
        </p:spPr>
      </p:pic>
      <p:sp>
        <p:nvSpPr>
          <p:cNvPr id="9" name="CuadroTexto 8">
            <a:extLst>
              <a:ext uri="{FF2B5EF4-FFF2-40B4-BE49-F238E27FC236}">
                <a16:creationId xmlns:a16="http://schemas.microsoft.com/office/drawing/2014/main" id="{D3AD054E-3021-AD6D-DAA5-CCE0B4F59366}"/>
              </a:ext>
            </a:extLst>
          </p:cNvPr>
          <p:cNvSpPr txBox="1"/>
          <p:nvPr/>
        </p:nvSpPr>
        <p:spPr>
          <a:xfrm>
            <a:off x="848802" y="290881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pic>
        <p:nvPicPr>
          <p:cNvPr id="15" name="Imagen 14">
            <a:extLst>
              <a:ext uri="{FF2B5EF4-FFF2-40B4-BE49-F238E27FC236}">
                <a16:creationId xmlns:a16="http://schemas.microsoft.com/office/drawing/2014/main" id="{BA3117F6-03C5-D251-1FE4-AB8C9B68940D}"/>
              </a:ext>
            </a:extLst>
          </p:cNvPr>
          <p:cNvPicPr>
            <a:picLocks noChangeAspect="1"/>
          </p:cNvPicPr>
          <p:nvPr/>
        </p:nvPicPr>
        <p:blipFill>
          <a:blip r:embed="rId4"/>
          <a:stretch>
            <a:fillRect/>
          </a:stretch>
        </p:blipFill>
        <p:spPr>
          <a:xfrm>
            <a:off x="4201289" y="3700283"/>
            <a:ext cx="4828979" cy="2288589"/>
          </a:xfrm>
          <a:prstGeom prst="rect">
            <a:avLst/>
          </a:prstGeom>
        </p:spPr>
      </p:pic>
      <p:pic>
        <p:nvPicPr>
          <p:cNvPr id="17" name="Imagen 16">
            <a:extLst>
              <a:ext uri="{FF2B5EF4-FFF2-40B4-BE49-F238E27FC236}">
                <a16:creationId xmlns:a16="http://schemas.microsoft.com/office/drawing/2014/main" id="{7753B514-4925-2F05-2160-364A85EC1C57}"/>
              </a:ext>
            </a:extLst>
          </p:cNvPr>
          <p:cNvPicPr>
            <a:picLocks noChangeAspect="1"/>
          </p:cNvPicPr>
          <p:nvPr/>
        </p:nvPicPr>
        <p:blipFill>
          <a:blip r:embed="rId5"/>
          <a:stretch>
            <a:fillRect/>
          </a:stretch>
        </p:blipFill>
        <p:spPr>
          <a:xfrm>
            <a:off x="9259252" y="2989485"/>
            <a:ext cx="2771775" cy="3705225"/>
          </a:xfrm>
          <a:prstGeom prst="rect">
            <a:avLst/>
          </a:prstGeom>
        </p:spPr>
      </p:pic>
      <p:sp>
        <p:nvSpPr>
          <p:cNvPr id="18" name="Rectángulo 17">
            <a:extLst>
              <a:ext uri="{FF2B5EF4-FFF2-40B4-BE49-F238E27FC236}">
                <a16:creationId xmlns:a16="http://schemas.microsoft.com/office/drawing/2014/main" id="{7ACD481D-BC7A-F1A7-E710-654C2207885C}"/>
              </a:ext>
            </a:extLst>
          </p:cNvPr>
          <p:cNvSpPr/>
          <p:nvPr/>
        </p:nvSpPr>
        <p:spPr>
          <a:xfrm>
            <a:off x="7830956" y="603782"/>
            <a:ext cx="1690234" cy="228858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0" name="Conector recto de flecha 19">
            <a:extLst>
              <a:ext uri="{FF2B5EF4-FFF2-40B4-BE49-F238E27FC236}">
                <a16:creationId xmlns:a16="http://schemas.microsoft.com/office/drawing/2014/main" id="{54518008-93B5-7F52-7A87-DB0F493FF1D3}"/>
              </a:ext>
            </a:extLst>
          </p:cNvPr>
          <p:cNvCxnSpPr>
            <a:stCxn id="18" idx="2"/>
          </p:cNvCxnSpPr>
          <p:nvPr/>
        </p:nvCxnSpPr>
        <p:spPr>
          <a:xfrm flipH="1">
            <a:off x="8626207" y="2892371"/>
            <a:ext cx="49866" cy="4126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896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BCCB0B-4EF6-76B7-60C6-2F508D6F85C4}"/>
              </a:ext>
            </a:extLst>
          </p:cNvPr>
          <p:cNvPicPr>
            <a:picLocks noChangeAspect="1"/>
          </p:cNvPicPr>
          <p:nvPr/>
        </p:nvPicPr>
        <p:blipFill>
          <a:blip r:embed="rId2"/>
          <a:stretch>
            <a:fillRect/>
          </a:stretch>
        </p:blipFill>
        <p:spPr>
          <a:xfrm>
            <a:off x="0" y="1518800"/>
            <a:ext cx="3517120" cy="3499534"/>
          </a:xfrm>
          <a:prstGeom prst="rect">
            <a:avLst/>
          </a:prstGeom>
        </p:spPr>
      </p:pic>
      <p:sp>
        <p:nvSpPr>
          <p:cNvPr id="4" name="CuadroTexto 3">
            <a:extLst>
              <a:ext uri="{FF2B5EF4-FFF2-40B4-BE49-F238E27FC236}">
                <a16:creationId xmlns:a16="http://schemas.microsoft.com/office/drawing/2014/main" id="{0108993D-DA51-8321-0F2E-B8A5FA2D37AC}"/>
              </a:ext>
            </a:extLst>
          </p:cNvPr>
          <p:cNvSpPr txBox="1"/>
          <p:nvPr/>
        </p:nvSpPr>
        <p:spPr>
          <a:xfrm>
            <a:off x="620202" y="1158022"/>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sp>
        <p:nvSpPr>
          <p:cNvPr id="9" name="Google Shape;49;p15">
            <a:extLst>
              <a:ext uri="{FF2B5EF4-FFF2-40B4-BE49-F238E27FC236}">
                <a16:creationId xmlns:a16="http://schemas.microsoft.com/office/drawing/2014/main" id="{4249F0DC-151D-316B-BC2F-E5D43B5E3FF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Tree>
    <p:extLst>
      <p:ext uri="{BB962C8B-B14F-4D97-AF65-F5344CB8AC3E}">
        <p14:creationId xmlns:p14="http://schemas.microsoft.com/office/powerpoint/2010/main" val="1376277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9BC4-EEAE-7353-DAF8-65A4AE0897D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5F6A275-F9C4-5BB1-FB13-CA0F15AECCCB}"/>
              </a:ext>
            </a:extLst>
          </p:cNvPr>
          <p:cNvPicPr>
            <a:picLocks noChangeAspect="1"/>
          </p:cNvPicPr>
          <p:nvPr/>
        </p:nvPicPr>
        <p:blipFill>
          <a:blip r:embed="rId2"/>
          <a:stretch>
            <a:fillRect/>
          </a:stretch>
        </p:blipFill>
        <p:spPr>
          <a:xfrm>
            <a:off x="0" y="1518800"/>
            <a:ext cx="3517120" cy="3499534"/>
          </a:xfrm>
          <a:prstGeom prst="rect">
            <a:avLst/>
          </a:prstGeom>
        </p:spPr>
      </p:pic>
      <p:sp>
        <p:nvSpPr>
          <p:cNvPr id="4" name="CuadroTexto 3">
            <a:extLst>
              <a:ext uri="{FF2B5EF4-FFF2-40B4-BE49-F238E27FC236}">
                <a16:creationId xmlns:a16="http://schemas.microsoft.com/office/drawing/2014/main" id="{7AC9B8A4-5694-EDB6-1C6B-B9E0210861C5}"/>
              </a:ext>
            </a:extLst>
          </p:cNvPr>
          <p:cNvSpPr txBox="1"/>
          <p:nvPr/>
        </p:nvSpPr>
        <p:spPr>
          <a:xfrm>
            <a:off x="620202" y="1158022"/>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X2 (</a:t>
            </a:r>
            <a:r>
              <a:rPr lang="es-CO" dirty="0" err="1">
                <a:latin typeface="Consolas" panose="020B0609020204030204" pitchFamily="49" charset="0"/>
              </a:rPr>
              <a:t>Temperatura_media</a:t>
            </a:r>
            <a:r>
              <a:rPr lang="es-CO" dirty="0">
                <a:latin typeface="Consolas" panose="020B0609020204030204" pitchFamily="49" charset="0"/>
              </a:rPr>
              <a:t>)</a:t>
            </a:r>
          </a:p>
        </p:txBody>
      </p:sp>
      <p:pic>
        <p:nvPicPr>
          <p:cNvPr id="6" name="Imagen 5">
            <a:extLst>
              <a:ext uri="{FF2B5EF4-FFF2-40B4-BE49-F238E27FC236}">
                <a16:creationId xmlns:a16="http://schemas.microsoft.com/office/drawing/2014/main" id="{6F954BE4-12DC-708A-2A96-E306815221FE}"/>
              </a:ext>
            </a:extLst>
          </p:cNvPr>
          <p:cNvPicPr>
            <a:picLocks noChangeAspect="1"/>
          </p:cNvPicPr>
          <p:nvPr/>
        </p:nvPicPr>
        <p:blipFill>
          <a:blip r:embed="rId3"/>
          <a:stretch>
            <a:fillRect/>
          </a:stretch>
        </p:blipFill>
        <p:spPr>
          <a:xfrm>
            <a:off x="4977765" y="3588060"/>
            <a:ext cx="5697855" cy="3316073"/>
          </a:xfrm>
          <a:prstGeom prst="rect">
            <a:avLst/>
          </a:prstGeom>
        </p:spPr>
      </p:pic>
      <p:pic>
        <p:nvPicPr>
          <p:cNvPr id="8" name="Imagen 7">
            <a:extLst>
              <a:ext uri="{FF2B5EF4-FFF2-40B4-BE49-F238E27FC236}">
                <a16:creationId xmlns:a16="http://schemas.microsoft.com/office/drawing/2014/main" id="{E176320B-BB6F-6E9A-105B-951C6143EA25}"/>
              </a:ext>
            </a:extLst>
          </p:cNvPr>
          <p:cNvPicPr>
            <a:picLocks noChangeAspect="1"/>
          </p:cNvPicPr>
          <p:nvPr/>
        </p:nvPicPr>
        <p:blipFill>
          <a:blip r:embed="rId4"/>
          <a:stretch>
            <a:fillRect/>
          </a:stretch>
        </p:blipFill>
        <p:spPr>
          <a:xfrm>
            <a:off x="4977765" y="791534"/>
            <a:ext cx="5900738" cy="2796526"/>
          </a:xfrm>
          <a:prstGeom prst="rect">
            <a:avLst/>
          </a:prstGeom>
        </p:spPr>
      </p:pic>
      <p:sp>
        <p:nvSpPr>
          <p:cNvPr id="9" name="Google Shape;49;p15">
            <a:extLst>
              <a:ext uri="{FF2B5EF4-FFF2-40B4-BE49-F238E27FC236}">
                <a16:creationId xmlns:a16="http://schemas.microsoft.com/office/drawing/2014/main" id="{7BE49CA8-19AB-06B7-4A13-A2352BD7954D}"/>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a:t>
            </a:r>
            <a:r>
              <a:rPr lang="es-CO" sz="2400" kern="0" dirty="0">
                <a:solidFill>
                  <a:schemeClr val="tx1">
                    <a:lumMod val="75000"/>
                    <a:lumOff val="25000"/>
                  </a:schemeClr>
                </a:solidFill>
              </a:rPr>
              <a:t>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Tree>
    <p:extLst>
      <p:ext uri="{BB962C8B-B14F-4D97-AF65-F5344CB8AC3E}">
        <p14:creationId xmlns:p14="http://schemas.microsoft.com/office/powerpoint/2010/main" val="293126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EC5136C-5C1C-AB08-5F9E-A124C0C783DE}"/>
              </a:ext>
            </a:extLst>
          </p:cNvPr>
          <p:cNvSpPr txBox="1"/>
          <p:nvPr/>
        </p:nvSpPr>
        <p:spPr>
          <a:xfrm>
            <a:off x="1442562" y="4735751"/>
            <a:ext cx="9793378" cy="830997"/>
          </a:xfrm>
          <a:prstGeom prst="rect">
            <a:avLst/>
          </a:prstGeom>
          <a:noFill/>
          <a:ln>
            <a:solidFill>
              <a:schemeClr val="tx2">
                <a:lumMod val="75000"/>
                <a:lumOff val="25000"/>
              </a:schemeClr>
            </a:solidFill>
          </a:ln>
        </p:spPr>
        <p:txBody>
          <a:bodyPr wrap="square">
            <a:spAutoFit/>
          </a:bodyPr>
          <a:lstStyle/>
          <a:p>
            <a:pPr algn="l" rtl="0"/>
            <a:r>
              <a:rPr lang="es-CO" sz="2400" b="1" dirty="0"/>
              <a:t>Se requiere identificar zonas óptimas para el establecimiento de Balso en Colombia</a:t>
            </a:r>
            <a:endParaRPr lang="es-CO" sz="2400" b="1" dirty="0">
              <a:effectLst/>
            </a:endParaRPr>
          </a:p>
        </p:txBody>
      </p:sp>
      <p:sp>
        <p:nvSpPr>
          <p:cNvPr id="6" name="Google Shape;49;p15">
            <a:extLst>
              <a:ext uri="{FF2B5EF4-FFF2-40B4-BE49-F238E27FC236}">
                <a16:creationId xmlns:a16="http://schemas.microsoft.com/office/drawing/2014/main" id="{69E36EEB-AED7-AF4C-E78A-4DEE6176EB0B}"/>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7" name="Google Shape;49;p15">
            <a:extLst>
              <a:ext uri="{FF2B5EF4-FFF2-40B4-BE49-F238E27FC236}">
                <a16:creationId xmlns:a16="http://schemas.microsoft.com/office/drawing/2014/main" id="{F64A2101-9A2D-8760-4002-D82041E1D0FB}"/>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Oportunidad</a:t>
            </a:r>
            <a:r>
              <a:rPr lang="en-US" sz="2400" b="0" kern="0" dirty="0">
                <a:solidFill>
                  <a:schemeClr val="tx1">
                    <a:lumMod val="75000"/>
                    <a:lumOff val="25000"/>
                  </a:schemeClr>
                </a:solidFill>
              </a:rPr>
              <a:t> del </a:t>
            </a:r>
            <a:r>
              <a:rPr lang="en-US" sz="2400" b="0" kern="0" dirty="0" err="1">
                <a:solidFill>
                  <a:schemeClr val="tx1">
                    <a:lumMod val="75000"/>
                    <a:lumOff val="25000"/>
                  </a:schemeClr>
                </a:solidFill>
              </a:rPr>
              <a:t>estudio</a:t>
            </a:r>
            <a:endParaRPr lang="en-US" sz="2400" b="0" kern="0" dirty="0">
              <a:solidFill>
                <a:schemeClr val="tx1">
                  <a:lumMod val="75000"/>
                  <a:lumOff val="25000"/>
                </a:schemeClr>
              </a:solidFill>
            </a:endParaRPr>
          </a:p>
        </p:txBody>
      </p:sp>
      <p:sp>
        <p:nvSpPr>
          <p:cNvPr id="8" name="Freeform 4">
            <a:extLst>
              <a:ext uri="{FF2B5EF4-FFF2-40B4-BE49-F238E27FC236}">
                <a16:creationId xmlns:a16="http://schemas.microsoft.com/office/drawing/2014/main" id="{BF6EB9F5-514E-8A76-2B89-D0B6990C09FC}"/>
              </a:ext>
            </a:extLst>
          </p:cNvPr>
          <p:cNvSpPr/>
          <p:nvPr/>
        </p:nvSpPr>
        <p:spPr>
          <a:xfrm>
            <a:off x="6953629" y="998120"/>
            <a:ext cx="2181368" cy="1371600"/>
          </a:xfrm>
          <a:custGeom>
            <a:avLst/>
            <a:gdLst/>
            <a:ahLst/>
            <a:cxnLst/>
            <a:rect l="l" t="t" r="r" b="b"/>
            <a:pathLst>
              <a:path w="5213613" h="2821931">
                <a:moveTo>
                  <a:pt x="0" y="0"/>
                </a:moveTo>
                <a:lnTo>
                  <a:pt x="5213613" y="0"/>
                </a:lnTo>
                <a:lnTo>
                  <a:pt x="5213613" y="2821931"/>
                </a:lnTo>
                <a:lnTo>
                  <a:pt x="0" y="2821931"/>
                </a:lnTo>
                <a:lnTo>
                  <a:pt x="0" y="0"/>
                </a:lnTo>
                <a:close/>
              </a:path>
            </a:pathLst>
          </a:custGeom>
          <a:blipFill>
            <a:blip r:embed="rId2"/>
            <a:stretch>
              <a:fillRect/>
            </a:stretch>
          </a:blipFill>
        </p:spPr>
        <p:txBody>
          <a:bodyPr/>
          <a:lstStyle/>
          <a:p>
            <a:endParaRPr lang="es-CO" dirty="0"/>
          </a:p>
        </p:txBody>
      </p:sp>
      <p:pic>
        <p:nvPicPr>
          <p:cNvPr id="9" name="Picture 4">
            <a:extLst>
              <a:ext uri="{FF2B5EF4-FFF2-40B4-BE49-F238E27FC236}">
                <a16:creationId xmlns:a16="http://schemas.microsoft.com/office/drawing/2014/main" id="{02391776-4DC4-ED2E-D7CF-42B924AB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632" y="998120"/>
            <a:ext cx="2181369"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5">
            <a:extLst>
              <a:ext uri="{FF2B5EF4-FFF2-40B4-BE49-F238E27FC236}">
                <a16:creationId xmlns:a16="http://schemas.microsoft.com/office/drawing/2014/main" id="{83BE9E88-9DD8-C927-C4A6-F2E698E964DE}"/>
              </a:ext>
            </a:extLst>
          </p:cNvPr>
          <p:cNvSpPr/>
          <p:nvPr/>
        </p:nvSpPr>
        <p:spPr>
          <a:xfrm>
            <a:off x="8044313" y="2507873"/>
            <a:ext cx="2394953" cy="1533962"/>
          </a:xfrm>
          <a:custGeom>
            <a:avLst/>
            <a:gdLst/>
            <a:ahLst/>
            <a:cxnLst/>
            <a:rect l="l" t="t" r="r" b="b"/>
            <a:pathLst>
              <a:path w="4553406" h="3415055">
                <a:moveTo>
                  <a:pt x="0" y="0"/>
                </a:moveTo>
                <a:lnTo>
                  <a:pt x="4553406" y="0"/>
                </a:lnTo>
                <a:lnTo>
                  <a:pt x="4553406" y="3415055"/>
                </a:lnTo>
                <a:lnTo>
                  <a:pt x="0" y="3415055"/>
                </a:lnTo>
                <a:lnTo>
                  <a:pt x="0" y="0"/>
                </a:lnTo>
                <a:close/>
              </a:path>
            </a:pathLst>
          </a:custGeom>
          <a:blipFill>
            <a:blip r:embed="rId4"/>
            <a:stretch>
              <a:fillRect/>
            </a:stretch>
          </a:blipFill>
        </p:spPr>
        <p:txBody>
          <a:bodyPr/>
          <a:lstStyle/>
          <a:p>
            <a:endParaRPr lang="es-CO"/>
          </a:p>
        </p:txBody>
      </p:sp>
      <p:sp>
        <p:nvSpPr>
          <p:cNvPr id="12" name="CuadroTexto 11">
            <a:extLst>
              <a:ext uri="{FF2B5EF4-FFF2-40B4-BE49-F238E27FC236}">
                <a16:creationId xmlns:a16="http://schemas.microsoft.com/office/drawing/2014/main" id="{B0333592-1C68-7055-BE7E-A2786C7170AC}"/>
              </a:ext>
            </a:extLst>
          </p:cNvPr>
          <p:cNvSpPr txBox="1"/>
          <p:nvPr/>
        </p:nvSpPr>
        <p:spPr>
          <a:xfrm>
            <a:off x="460965" y="2007057"/>
            <a:ext cx="6096000" cy="2031325"/>
          </a:xfrm>
          <a:prstGeom prst="rect">
            <a:avLst/>
          </a:prstGeom>
          <a:noFill/>
        </p:spPr>
        <p:txBody>
          <a:bodyPr wrap="square">
            <a:spAutoFit/>
          </a:bodyPr>
          <a:lstStyle/>
          <a:p>
            <a:pPr marL="285750" indent="-285750">
              <a:buFont typeface="Arial" panose="020B0604020202020204" pitchFamily="34" charset="0"/>
              <a:buChar char="•"/>
            </a:pPr>
            <a:r>
              <a:rPr lang="es-CO" b="1" dirty="0"/>
              <a:t>Rápido crecimiento</a:t>
            </a:r>
            <a:r>
              <a:rPr lang="es-CO" dirty="0"/>
              <a:t> (Turno 4–6 años)</a:t>
            </a:r>
          </a:p>
          <a:p>
            <a:pPr marL="285750" indent="-285750">
              <a:buFont typeface="Arial" panose="020B0604020202020204" pitchFamily="34" charset="0"/>
              <a:buChar char="•"/>
            </a:pPr>
            <a:r>
              <a:rPr lang="es-CO" b="1" dirty="0"/>
              <a:t>M</a:t>
            </a:r>
            <a:r>
              <a:rPr lang="en-US" b="1" dirty="0"/>
              <a:t>últiples </a:t>
            </a:r>
            <a:r>
              <a:rPr lang="es-CO" b="1" dirty="0"/>
              <a:t>usos</a:t>
            </a:r>
            <a:r>
              <a:rPr lang="es-CO" dirty="0"/>
              <a:t> (balsas, artesanías, maquetas, pulpa y aislantes acústicos)</a:t>
            </a:r>
          </a:p>
          <a:p>
            <a:pPr marL="285750" indent="-285750">
              <a:buFont typeface="Arial" panose="020B0604020202020204" pitchFamily="34" charset="0"/>
              <a:buChar char="•"/>
            </a:pPr>
            <a:r>
              <a:rPr lang="es-CO" b="1" dirty="0"/>
              <a:t>Cuenta con incentivos </a:t>
            </a:r>
            <a:r>
              <a:rPr lang="es-CO" dirty="0"/>
              <a:t>de apoyo del gobierno </a:t>
            </a:r>
            <a:r>
              <a:rPr lang="es-CO" b="1" dirty="0"/>
              <a:t>(CIF)</a:t>
            </a:r>
          </a:p>
          <a:p>
            <a:pPr marL="285750" indent="-285750">
              <a:buFont typeface="Arial" panose="020B0604020202020204" pitchFamily="34" charset="0"/>
              <a:buChar char="•"/>
            </a:pPr>
            <a:r>
              <a:rPr lang="es-CO" b="1" dirty="0"/>
              <a:t>Poca área plantada </a:t>
            </a:r>
            <a:r>
              <a:rPr lang="es-CO" dirty="0"/>
              <a:t>(1.264 ha de Balso, frente a un total nacional de 551.345 ha)</a:t>
            </a:r>
          </a:p>
          <a:p>
            <a:pPr marL="285750" indent="-285750">
              <a:buFont typeface="Arial" panose="020B0604020202020204" pitchFamily="34" charset="0"/>
              <a:buChar char="•"/>
            </a:pPr>
            <a:r>
              <a:rPr lang="es-CO" dirty="0"/>
              <a:t>Ecuador como único competidor regional</a:t>
            </a:r>
            <a:endParaRPr lang="es-CO" b="1" dirty="0"/>
          </a:p>
        </p:txBody>
      </p:sp>
    </p:spTree>
    <p:extLst>
      <p:ext uri="{BB962C8B-B14F-4D97-AF65-F5344CB8AC3E}">
        <p14:creationId xmlns:p14="http://schemas.microsoft.com/office/powerpoint/2010/main" val="4191338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7D2F8A3C-2328-265B-A79C-0F7E8F6CC97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5A5DE264-CB5F-C3CB-6DC5-404B66F4A152}"/>
              </a:ext>
            </a:extLst>
          </p:cNvPr>
          <p:cNvSpPr txBox="1"/>
          <p:nvPr/>
        </p:nvSpPr>
        <p:spPr>
          <a:xfrm>
            <a:off x="460965" y="792259"/>
            <a:ext cx="4659086" cy="369332"/>
          </a:xfrm>
          <a:prstGeom prst="rect">
            <a:avLst/>
          </a:prstGeom>
          <a:noFill/>
        </p:spPr>
        <p:txBody>
          <a:bodyPr wrap="square">
            <a:spAutoFit/>
          </a:bodyPr>
          <a:lstStyle/>
          <a:p>
            <a:r>
              <a:rPr lang="es-CO" b="1" dirty="0"/>
              <a:t>Variable CONTEO</a:t>
            </a:r>
          </a:p>
        </p:txBody>
      </p:sp>
      <p:pic>
        <p:nvPicPr>
          <p:cNvPr id="9" name="Imagen 8">
            <a:extLst>
              <a:ext uri="{FF2B5EF4-FFF2-40B4-BE49-F238E27FC236}">
                <a16:creationId xmlns:a16="http://schemas.microsoft.com/office/drawing/2014/main" id="{C56BF91F-B035-F1BE-2197-FE88BF0D2001}"/>
              </a:ext>
            </a:extLst>
          </p:cNvPr>
          <p:cNvPicPr>
            <a:picLocks noChangeAspect="1"/>
          </p:cNvPicPr>
          <p:nvPr/>
        </p:nvPicPr>
        <p:blipFill>
          <a:blip r:embed="rId2"/>
          <a:stretch>
            <a:fillRect/>
          </a:stretch>
        </p:blipFill>
        <p:spPr>
          <a:xfrm>
            <a:off x="450837" y="2169349"/>
            <a:ext cx="3106321" cy="3090672"/>
          </a:xfrm>
          <a:prstGeom prst="rect">
            <a:avLst/>
          </a:prstGeom>
        </p:spPr>
      </p:pic>
      <p:sp>
        <p:nvSpPr>
          <p:cNvPr id="10" name="CuadroTexto 9">
            <a:extLst>
              <a:ext uri="{FF2B5EF4-FFF2-40B4-BE49-F238E27FC236}">
                <a16:creationId xmlns:a16="http://schemas.microsoft.com/office/drawing/2014/main" id="{4A1CB0A5-A151-6A19-2056-4BF5EB5EFCA2}"/>
              </a:ext>
            </a:extLst>
          </p:cNvPr>
          <p:cNvSpPr txBox="1"/>
          <p:nvPr/>
        </p:nvSpPr>
        <p:spPr>
          <a:xfrm>
            <a:off x="620202" y="524609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Variable respuesta (Conteo)</a:t>
            </a:r>
          </a:p>
        </p:txBody>
      </p:sp>
    </p:spTree>
    <p:extLst>
      <p:ext uri="{BB962C8B-B14F-4D97-AF65-F5344CB8AC3E}">
        <p14:creationId xmlns:p14="http://schemas.microsoft.com/office/powerpoint/2010/main" val="680851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BB63E-1E49-83D8-361F-D3D6E2C4164A}"/>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48D03275-B374-E042-462C-569ED1960863}"/>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b="0" kern="0" dirty="0">
                <a:solidFill>
                  <a:schemeClr val="tx1">
                    <a:lumMod val="75000"/>
                    <a:lumOff val="25000"/>
                  </a:schemeClr>
                </a:solidFill>
              </a:rPr>
              <a:t>Nivel de Departamento. </a:t>
            </a:r>
            <a:r>
              <a:rPr lang="en-US" sz="2400" kern="0" dirty="0" err="1">
                <a:solidFill>
                  <a:schemeClr val="tx1">
                    <a:lumMod val="75000"/>
                    <a:lumOff val="25000"/>
                  </a:schemeClr>
                </a:solidFill>
              </a:rPr>
              <a:t>Matriz</a:t>
            </a:r>
            <a:r>
              <a:rPr lang="en-US" sz="2400" kern="0" dirty="0">
                <a:solidFill>
                  <a:schemeClr val="tx1">
                    <a:lumMod val="75000"/>
                    <a:lumOff val="25000"/>
                  </a:schemeClr>
                </a:solidFill>
              </a:rPr>
              <a:t> de pesos </a:t>
            </a:r>
            <a:r>
              <a:rPr lang="en-US" sz="2400" kern="0" dirty="0" err="1">
                <a:solidFill>
                  <a:schemeClr val="tx1">
                    <a:lumMod val="75000"/>
                    <a:lumOff val="25000"/>
                  </a:schemeClr>
                </a:solidFill>
              </a:rPr>
              <a:t>basada</a:t>
            </a:r>
            <a:r>
              <a:rPr lang="en-US" sz="2400" kern="0" dirty="0">
                <a:solidFill>
                  <a:schemeClr val="tx1">
                    <a:lumMod val="75000"/>
                    <a:lumOff val="25000"/>
                  </a:schemeClr>
                </a:solidFill>
              </a:rPr>
              <a:t> </a:t>
            </a:r>
            <a:r>
              <a:rPr lang="en-US" sz="2400" kern="0" dirty="0" err="1">
                <a:solidFill>
                  <a:schemeClr val="tx1">
                    <a:lumMod val="75000"/>
                    <a:lumOff val="25000"/>
                  </a:schemeClr>
                </a:solidFill>
              </a:rPr>
              <a:t>en</a:t>
            </a:r>
            <a:r>
              <a:rPr lang="en-US" sz="2400" kern="0" dirty="0">
                <a:solidFill>
                  <a:schemeClr val="tx1">
                    <a:lumMod val="75000"/>
                    <a:lumOff val="25000"/>
                  </a:schemeClr>
                </a:solidFill>
              </a:rPr>
              <a:t> </a:t>
            </a:r>
            <a:r>
              <a:rPr lang="en-US" sz="2400" kern="0" dirty="0" err="1">
                <a:solidFill>
                  <a:schemeClr val="tx1">
                    <a:lumMod val="75000"/>
                    <a:lumOff val="25000"/>
                  </a:schemeClr>
                </a:solidFill>
              </a:rPr>
              <a:t>contiguidad</a:t>
            </a:r>
            <a:endParaRPr lang="en-US" sz="2400" kern="0" dirty="0">
              <a:solidFill>
                <a:schemeClr val="tx1">
                  <a:lumMod val="75000"/>
                  <a:lumOff val="25000"/>
                </a:schemeClr>
              </a:solidFill>
            </a:endParaRPr>
          </a:p>
        </p:txBody>
      </p:sp>
      <p:pic>
        <p:nvPicPr>
          <p:cNvPr id="4" name="Imagen 3">
            <a:extLst>
              <a:ext uri="{FF2B5EF4-FFF2-40B4-BE49-F238E27FC236}">
                <a16:creationId xmlns:a16="http://schemas.microsoft.com/office/drawing/2014/main" id="{D3659959-744A-C422-5639-52726E89D93E}"/>
              </a:ext>
            </a:extLst>
          </p:cNvPr>
          <p:cNvPicPr>
            <a:picLocks noChangeAspect="1"/>
          </p:cNvPicPr>
          <p:nvPr/>
        </p:nvPicPr>
        <p:blipFill>
          <a:blip r:embed="rId2"/>
          <a:stretch>
            <a:fillRect/>
          </a:stretch>
        </p:blipFill>
        <p:spPr>
          <a:xfrm>
            <a:off x="5545160" y="3825332"/>
            <a:ext cx="4930320" cy="2869378"/>
          </a:xfrm>
          <a:prstGeom prst="rect">
            <a:avLst/>
          </a:prstGeom>
        </p:spPr>
      </p:pic>
      <p:sp>
        <p:nvSpPr>
          <p:cNvPr id="5" name="CuadroTexto 4">
            <a:extLst>
              <a:ext uri="{FF2B5EF4-FFF2-40B4-BE49-F238E27FC236}">
                <a16:creationId xmlns:a16="http://schemas.microsoft.com/office/drawing/2014/main" id="{1278F805-5891-2659-8210-BCC756FB59D0}"/>
              </a:ext>
            </a:extLst>
          </p:cNvPr>
          <p:cNvSpPr txBox="1"/>
          <p:nvPr/>
        </p:nvSpPr>
        <p:spPr>
          <a:xfrm>
            <a:off x="460965" y="792259"/>
            <a:ext cx="4659086" cy="369332"/>
          </a:xfrm>
          <a:prstGeom prst="rect">
            <a:avLst/>
          </a:prstGeom>
          <a:noFill/>
        </p:spPr>
        <p:txBody>
          <a:bodyPr wrap="square">
            <a:spAutoFit/>
          </a:bodyPr>
          <a:lstStyle/>
          <a:p>
            <a:r>
              <a:rPr lang="es-CO" b="1" dirty="0"/>
              <a:t>Variable CONTEO</a:t>
            </a:r>
          </a:p>
        </p:txBody>
      </p:sp>
      <p:pic>
        <p:nvPicPr>
          <p:cNvPr id="7" name="Imagen 6">
            <a:extLst>
              <a:ext uri="{FF2B5EF4-FFF2-40B4-BE49-F238E27FC236}">
                <a16:creationId xmlns:a16="http://schemas.microsoft.com/office/drawing/2014/main" id="{94A9F3CE-8269-AD3C-55A1-832C61254439}"/>
              </a:ext>
            </a:extLst>
          </p:cNvPr>
          <p:cNvPicPr>
            <a:picLocks noChangeAspect="1"/>
          </p:cNvPicPr>
          <p:nvPr/>
        </p:nvPicPr>
        <p:blipFill>
          <a:blip r:embed="rId3"/>
          <a:stretch>
            <a:fillRect/>
          </a:stretch>
        </p:blipFill>
        <p:spPr>
          <a:xfrm>
            <a:off x="5120051" y="955907"/>
            <a:ext cx="5780539" cy="2711285"/>
          </a:xfrm>
          <a:prstGeom prst="rect">
            <a:avLst/>
          </a:prstGeom>
        </p:spPr>
      </p:pic>
      <p:pic>
        <p:nvPicPr>
          <p:cNvPr id="9" name="Imagen 8">
            <a:extLst>
              <a:ext uri="{FF2B5EF4-FFF2-40B4-BE49-F238E27FC236}">
                <a16:creationId xmlns:a16="http://schemas.microsoft.com/office/drawing/2014/main" id="{F1C70ABA-F2DE-0E84-933D-7E2A95837DEE}"/>
              </a:ext>
            </a:extLst>
          </p:cNvPr>
          <p:cNvPicPr>
            <a:picLocks noChangeAspect="1"/>
          </p:cNvPicPr>
          <p:nvPr/>
        </p:nvPicPr>
        <p:blipFill>
          <a:blip r:embed="rId4"/>
          <a:stretch>
            <a:fillRect/>
          </a:stretch>
        </p:blipFill>
        <p:spPr>
          <a:xfrm>
            <a:off x="450837" y="2169349"/>
            <a:ext cx="3106321" cy="3090672"/>
          </a:xfrm>
          <a:prstGeom prst="rect">
            <a:avLst/>
          </a:prstGeom>
        </p:spPr>
      </p:pic>
      <p:sp>
        <p:nvSpPr>
          <p:cNvPr id="10" name="CuadroTexto 9">
            <a:extLst>
              <a:ext uri="{FF2B5EF4-FFF2-40B4-BE49-F238E27FC236}">
                <a16:creationId xmlns:a16="http://schemas.microsoft.com/office/drawing/2014/main" id="{E65ECBFE-15F2-0210-4288-CA3ABBA86D69}"/>
              </a:ext>
            </a:extLst>
          </p:cNvPr>
          <p:cNvSpPr txBox="1"/>
          <p:nvPr/>
        </p:nvSpPr>
        <p:spPr>
          <a:xfrm>
            <a:off x="620202" y="5246096"/>
            <a:ext cx="4357563"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Variable respuesta (Conteo)</a:t>
            </a:r>
          </a:p>
        </p:txBody>
      </p:sp>
    </p:spTree>
    <p:extLst>
      <p:ext uri="{BB962C8B-B14F-4D97-AF65-F5344CB8AC3E}">
        <p14:creationId xmlns:p14="http://schemas.microsoft.com/office/powerpoint/2010/main" val="222058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82C56FE-617D-F5FA-8B0C-6522AA14ADEE}"/>
              </a:ext>
            </a:extLst>
          </p:cNvPr>
          <p:cNvPicPr>
            <a:picLocks noChangeAspect="1"/>
          </p:cNvPicPr>
          <p:nvPr/>
        </p:nvPicPr>
        <p:blipFill>
          <a:blip r:embed="rId2"/>
          <a:stretch>
            <a:fillRect/>
          </a:stretch>
        </p:blipFill>
        <p:spPr>
          <a:xfrm>
            <a:off x="240755" y="2278452"/>
            <a:ext cx="5647626" cy="2301095"/>
          </a:xfrm>
          <a:prstGeom prst="rect">
            <a:avLst/>
          </a:prstGeom>
        </p:spPr>
      </p:pic>
      <p:pic>
        <p:nvPicPr>
          <p:cNvPr id="13" name="Imagen 12">
            <a:extLst>
              <a:ext uri="{FF2B5EF4-FFF2-40B4-BE49-F238E27FC236}">
                <a16:creationId xmlns:a16="http://schemas.microsoft.com/office/drawing/2014/main" id="{E1225EA7-6A4D-F675-21E5-FE87770AF8A1}"/>
              </a:ext>
            </a:extLst>
          </p:cNvPr>
          <p:cNvPicPr>
            <a:picLocks noChangeAspect="1"/>
          </p:cNvPicPr>
          <p:nvPr/>
        </p:nvPicPr>
        <p:blipFill>
          <a:blip r:embed="rId3"/>
          <a:stretch>
            <a:fillRect/>
          </a:stretch>
        </p:blipFill>
        <p:spPr>
          <a:xfrm>
            <a:off x="6096000" y="2278452"/>
            <a:ext cx="5647626" cy="3916530"/>
          </a:xfrm>
          <a:prstGeom prst="rect">
            <a:avLst/>
          </a:prstGeom>
        </p:spPr>
      </p:pic>
      <p:sp>
        <p:nvSpPr>
          <p:cNvPr id="14" name="Google Shape;49;p15">
            <a:extLst>
              <a:ext uri="{FF2B5EF4-FFF2-40B4-BE49-F238E27FC236}">
                <a16:creationId xmlns:a16="http://schemas.microsoft.com/office/drawing/2014/main" id="{7E93310B-4114-1D51-92EE-E42DABBE3743}"/>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n-US" sz="2400" kern="0" dirty="0" err="1">
                <a:solidFill>
                  <a:schemeClr val="tx1">
                    <a:lumMod val="75000"/>
                    <a:lumOff val="25000"/>
                  </a:schemeClr>
                </a:solidFill>
              </a:rPr>
              <a:t>Modelo</a:t>
            </a:r>
            <a:r>
              <a:rPr lang="en-US" sz="2400" kern="0" dirty="0">
                <a:solidFill>
                  <a:schemeClr val="tx1">
                    <a:lumMod val="75000"/>
                    <a:lumOff val="25000"/>
                  </a:schemeClr>
                </a:solidFill>
              </a:rPr>
              <a:t> SLX (Spatial Lag of X)</a:t>
            </a: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sp>
        <p:nvSpPr>
          <p:cNvPr id="15" name="CuadroTexto 14">
            <a:extLst>
              <a:ext uri="{FF2B5EF4-FFF2-40B4-BE49-F238E27FC236}">
                <a16:creationId xmlns:a16="http://schemas.microsoft.com/office/drawing/2014/main" id="{7BEC043E-D67D-92A3-41DA-F1D8A4B50B40}"/>
              </a:ext>
            </a:extLst>
          </p:cNvPr>
          <p:cNvSpPr txBox="1"/>
          <p:nvPr/>
        </p:nvSpPr>
        <p:spPr>
          <a:xfrm>
            <a:off x="448373" y="885071"/>
            <a:ext cx="11270070" cy="923330"/>
          </a:xfrm>
          <a:prstGeom prst="rect">
            <a:avLst/>
          </a:prstGeom>
          <a:noFill/>
        </p:spPr>
        <p:txBody>
          <a:bodyPr wrap="square" rtlCol="0">
            <a:spAutoFit/>
          </a:bodyPr>
          <a:lstStyle/>
          <a:p>
            <a:pPr marL="285750" indent="-285750">
              <a:buFont typeface="Arial" panose="020B0604020202020204" pitchFamily="34" charset="0"/>
              <a:buChar char="•"/>
            </a:pPr>
            <a:r>
              <a:rPr lang="es-CO" dirty="0"/>
              <a:t>¿Cómo las características de áreas vecinas influyen sobre una región?</a:t>
            </a:r>
          </a:p>
          <a:p>
            <a:r>
              <a:rPr lang="es-CO" dirty="0"/>
              <a:t>La Precipitación en el mes más seco y la estacionalidad de la temperatura, afecta el valor local de conteo de observaciones de Balso.</a:t>
            </a:r>
          </a:p>
        </p:txBody>
      </p:sp>
    </p:spTree>
    <p:extLst>
      <p:ext uri="{BB962C8B-B14F-4D97-AF65-F5344CB8AC3E}">
        <p14:creationId xmlns:p14="http://schemas.microsoft.com/office/powerpoint/2010/main" val="3685269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FE179-46F4-15BF-7340-304853C629BE}"/>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8C94C6AA-5BDC-5BE9-3346-A349C0365B96}"/>
              </a:ext>
            </a:extLst>
          </p:cNvPr>
          <p:cNvPicPr>
            <a:picLocks noChangeAspect="1"/>
          </p:cNvPicPr>
          <p:nvPr/>
        </p:nvPicPr>
        <p:blipFill>
          <a:blip r:embed="rId2"/>
          <a:stretch>
            <a:fillRect/>
          </a:stretch>
        </p:blipFill>
        <p:spPr>
          <a:xfrm>
            <a:off x="240755" y="2278452"/>
            <a:ext cx="5647626" cy="2301095"/>
          </a:xfrm>
          <a:prstGeom prst="rect">
            <a:avLst/>
          </a:prstGeom>
        </p:spPr>
      </p:pic>
      <p:pic>
        <p:nvPicPr>
          <p:cNvPr id="13" name="Imagen 12">
            <a:extLst>
              <a:ext uri="{FF2B5EF4-FFF2-40B4-BE49-F238E27FC236}">
                <a16:creationId xmlns:a16="http://schemas.microsoft.com/office/drawing/2014/main" id="{64641F5B-2D2D-58F2-87CB-5A91FEF6342A}"/>
              </a:ext>
            </a:extLst>
          </p:cNvPr>
          <p:cNvPicPr>
            <a:picLocks noChangeAspect="1"/>
          </p:cNvPicPr>
          <p:nvPr/>
        </p:nvPicPr>
        <p:blipFill>
          <a:blip r:embed="rId3"/>
          <a:stretch>
            <a:fillRect/>
          </a:stretch>
        </p:blipFill>
        <p:spPr>
          <a:xfrm>
            <a:off x="6096000" y="2278452"/>
            <a:ext cx="5647626" cy="3916530"/>
          </a:xfrm>
          <a:prstGeom prst="rect">
            <a:avLst/>
          </a:prstGeom>
        </p:spPr>
      </p:pic>
      <p:sp>
        <p:nvSpPr>
          <p:cNvPr id="14" name="Google Shape;49;p15">
            <a:extLst>
              <a:ext uri="{FF2B5EF4-FFF2-40B4-BE49-F238E27FC236}">
                <a16:creationId xmlns:a16="http://schemas.microsoft.com/office/drawing/2014/main" id="{3C3DB8D9-60E0-F58B-4DB4-E9AF7194912B}"/>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a:t>
            </a:r>
            <a:r>
              <a:rPr lang="en-US" sz="2400" kern="0" dirty="0" err="1">
                <a:solidFill>
                  <a:schemeClr val="tx1">
                    <a:lumMod val="75000"/>
                    <a:lumOff val="25000"/>
                  </a:schemeClr>
                </a:solidFill>
              </a:rPr>
              <a:t>Modelo</a:t>
            </a:r>
            <a:r>
              <a:rPr lang="en-US" sz="2400" kern="0" dirty="0">
                <a:solidFill>
                  <a:schemeClr val="tx1">
                    <a:lumMod val="75000"/>
                    <a:lumOff val="25000"/>
                  </a:schemeClr>
                </a:solidFill>
              </a:rPr>
              <a:t> SLX (Spatial Lag of X)</a:t>
            </a: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sp>
        <p:nvSpPr>
          <p:cNvPr id="15" name="CuadroTexto 14">
            <a:extLst>
              <a:ext uri="{FF2B5EF4-FFF2-40B4-BE49-F238E27FC236}">
                <a16:creationId xmlns:a16="http://schemas.microsoft.com/office/drawing/2014/main" id="{C1CA6CA5-A5C4-3E2B-CD13-9788496431F3}"/>
              </a:ext>
            </a:extLst>
          </p:cNvPr>
          <p:cNvSpPr txBox="1"/>
          <p:nvPr/>
        </p:nvSpPr>
        <p:spPr>
          <a:xfrm>
            <a:off x="448373" y="885071"/>
            <a:ext cx="11270070" cy="923330"/>
          </a:xfrm>
          <a:prstGeom prst="rect">
            <a:avLst/>
          </a:prstGeom>
          <a:noFill/>
        </p:spPr>
        <p:txBody>
          <a:bodyPr wrap="square" rtlCol="0">
            <a:spAutoFit/>
          </a:bodyPr>
          <a:lstStyle/>
          <a:p>
            <a:pPr marL="285750" indent="-285750">
              <a:buFont typeface="Arial" panose="020B0604020202020204" pitchFamily="34" charset="0"/>
              <a:buChar char="•"/>
            </a:pPr>
            <a:r>
              <a:rPr lang="es-CO" dirty="0"/>
              <a:t>¿Cómo las características de áreas vecinas influyen sobre una región?</a:t>
            </a:r>
          </a:p>
          <a:p>
            <a:r>
              <a:rPr lang="es-CO" dirty="0"/>
              <a:t>La Precipitación en el mes más seco y la estacionalidad de la temperatura, afecta el valor local de conteo de observaciones de Balso.</a:t>
            </a:r>
          </a:p>
        </p:txBody>
      </p:sp>
      <p:sp>
        <p:nvSpPr>
          <p:cNvPr id="16" name="Rectángulo 15">
            <a:extLst>
              <a:ext uri="{FF2B5EF4-FFF2-40B4-BE49-F238E27FC236}">
                <a16:creationId xmlns:a16="http://schemas.microsoft.com/office/drawing/2014/main" id="{221DC3A4-DDEE-B5C4-4E9B-3E19D5AE0B47}"/>
              </a:ext>
            </a:extLst>
          </p:cNvPr>
          <p:cNvSpPr/>
          <p:nvPr/>
        </p:nvSpPr>
        <p:spPr>
          <a:xfrm>
            <a:off x="240755" y="3428999"/>
            <a:ext cx="2722121" cy="18178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4DA72616-5190-F0DE-06A7-9260A1CD2E42}"/>
              </a:ext>
            </a:extLst>
          </p:cNvPr>
          <p:cNvSpPr/>
          <p:nvPr/>
        </p:nvSpPr>
        <p:spPr>
          <a:xfrm>
            <a:off x="6096000" y="2567847"/>
            <a:ext cx="5622443" cy="494842"/>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18763B31-CE43-28C6-A4B7-B8CB43C2E212}"/>
              </a:ext>
            </a:extLst>
          </p:cNvPr>
          <p:cNvSpPr/>
          <p:nvPr/>
        </p:nvSpPr>
        <p:spPr>
          <a:xfrm>
            <a:off x="6121183" y="5221076"/>
            <a:ext cx="5622443" cy="155155"/>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F212125F-08E8-AE70-E3BB-027C7D215737}"/>
              </a:ext>
            </a:extLst>
          </p:cNvPr>
          <p:cNvSpPr/>
          <p:nvPr/>
        </p:nvSpPr>
        <p:spPr>
          <a:xfrm>
            <a:off x="6130362" y="5549748"/>
            <a:ext cx="5622443" cy="155155"/>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2255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3FB0E-96D5-048C-A28C-2ECD71AB1BBE}"/>
            </a:ext>
          </a:extLst>
        </p:cNvPr>
        <p:cNvGrpSpPr/>
        <p:nvPr/>
      </p:nvGrpSpPr>
      <p:grpSpPr>
        <a:xfrm>
          <a:off x="0" y="0"/>
          <a:ext cx="0" cy="0"/>
          <a:chOff x="0" y="0"/>
          <a:chExt cx="0" cy="0"/>
        </a:xfrm>
      </p:grpSpPr>
      <p:sp>
        <p:nvSpPr>
          <p:cNvPr id="5" name="Google Shape;49;p15">
            <a:extLst>
              <a:ext uri="{FF2B5EF4-FFF2-40B4-BE49-F238E27FC236}">
                <a16:creationId xmlns:a16="http://schemas.microsoft.com/office/drawing/2014/main" id="{87CEC5B2-89AF-6B2F-9BF4-0F3EA8E231C1}"/>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error espacial — </a:t>
            </a:r>
            <a:r>
              <a:rPr lang="es-CO" sz="2400" kern="0" dirty="0" err="1">
                <a:solidFill>
                  <a:schemeClr val="tx1">
                    <a:lumMod val="75000"/>
                    <a:lumOff val="25000"/>
                  </a:schemeClr>
                </a:solidFill>
              </a:rPr>
              <a:t>GM_Error_Het</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pic>
        <p:nvPicPr>
          <p:cNvPr id="7" name="Imagen 6">
            <a:extLst>
              <a:ext uri="{FF2B5EF4-FFF2-40B4-BE49-F238E27FC236}">
                <a16:creationId xmlns:a16="http://schemas.microsoft.com/office/drawing/2014/main" id="{F4C18680-6716-A4C0-435E-CD0DF1E1BD54}"/>
              </a:ext>
            </a:extLst>
          </p:cNvPr>
          <p:cNvPicPr>
            <a:picLocks noChangeAspect="1"/>
          </p:cNvPicPr>
          <p:nvPr/>
        </p:nvPicPr>
        <p:blipFill>
          <a:blip r:embed="rId2"/>
          <a:stretch>
            <a:fillRect/>
          </a:stretch>
        </p:blipFill>
        <p:spPr>
          <a:xfrm>
            <a:off x="460965" y="1456897"/>
            <a:ext cx="6248721" cy="4667490"/>
          </a:xfrm>
          <a:prstGeom prst="rect">
            <a:avLst/>
          </a:prstGeom>
        </p:spPr>
      </p:pic>
    </p:spTree>
    <p:extLst>
      <p:ext uri="{BB962C8B-B14F-4D97-AF65-F5344CB8AC3E}">
        <p14:creationId xmlns:p14="http://schemas.microsoft.com/office/powerpoint/2010/main" val="379758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9B3B-BA64-C636-58E7-7AA8F7A295D7}"/>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2286041F-5421-AD36-0299-0353199788BD}"/>
              </a:ext>
            </a:extLst>
          </p:cNvPr>
          <p:cNvPicPr>
            <a:picLocks noChangeAspect="1"/>
          </p:cNvPicPr>
          <p:nvPr/>
        </p:nvPicPr>
        <p:blipFill>
          <a:blip r:embed="rId2"/>
          <a:stretch>
            <a:fillRect/>
          </a:stretch>
        </p:blipFill>
        <p:spPr>
          <a:xfrm>
            <a:off x="460965" y="1456897"/>
            <a:ext cx="6248721" cy="4667490"/>
          </a:xfrm>
          <a:prstGeom prst="rect">
            <a:avLst/>
          </a:prstGeom>
        </p:spPr>
      </p:pic>
      <p:sp>
        <p:nvSpPr>
          <p:cNvPr id="5" name="Google Shape;49;p15">
            <a:extLst>
              <a:ext uri="{FF2B5EF4-FFF2-40B4-BE49-F238E27FC236}">
                <a16:creationId xmlns:a16="http://schemas.microsoft.com/office/drawing/2014/main" id="{6C2066B6-9BAF-9951-98E0-9202468292C0}"/>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error espacial — </a:t>
            </a:r>
            <a:r>
              <a:rPr lang="es-CO" sz="2400" kern="0" dirty="0" err="1">
                <a:solidFill>
                  <a:schemeClr val="tx1">
                    <a:lumMod val="75000"/>
                    <a:lumOff val="25000"/>
                  </a:schemeClr>
                </a:solidFill>
              </a:rPr>
              <a:t>GM_Error_Het</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sp>
        <p:nvSpPr>
          <p:cNvPr id="8" name="Rectángulo 7">
            <a:extLst>
              <a:ext uri="{FF2B5EF4-FFF2-40B4-BE49-F238E27FC236}">
                <a16:creationId xmlns:a16="http://schemas.microsoft.com/office/drawing/2014/main" id="{B9C6CD11-7E8B-4F9B-0C61-A61152FC05A7}"/>
              </a:ext>
            </a:extLst>
          </p:cNvPr>
          <p:cNvSpPr/>
          <p:nvPr/>
        </p:nvSpPr>
        <p:spPr>
          <a:xfrm>
            <a:off x="934818" y="5742541"/>
            <a:ext cx="5762167"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922440F3-F335-F29D-D44A-979B441E9F83}"/>
              </a:ext>
            </a:extLst>
          </p:cNvPr>
          <p:cNvSpPr txBox="1"/>
          <p:nvPr/>
        </p:nvSpPr>
        <p:spPr>
          <a:xfrm>
            <a:off x="6783072" y="1388043"/>
            <a:ext cx="5170229" cy="646331"/>
          </a:xfrm>
          <a:prstGeom prst="rect">
            <a:avLst/>
          </a:prstGeom>
          <a:noFill/>
        </p:spPr>
        <p:txBody>
          <a:bodyPr wrap="square" rtlCol="0">
            <a:spAutoFit/>
          </a:bodyPr>
          <a:lstStyle/>
          <a:p>
            <a:pPr marL="285750" indent="-285750">
              <a:buFont typeface="Arial" panose="020B0604020202020204" pitchFamily="34" charset="0"/>
              <a:buChar char="•"/>
            </a:pPr>
            <a:r>
              <a:rPr lang="es-CO" b="1" dirty="0"/>
              <a:t>La dependencia espacial residual no es fuerte o significativa en este modelo.</a:t>
            </a:r>
            <a:endParaRPr lang="es-CO" dirty="0"/>
          </a:p>
        </p:txBody>
      </p:sp>
      <p:sp>
        <p:nvSpPr>
          <p:cNvPr id="10" name="Rectángulo 9">
            <a:extLst>
              <a:ext uri="{FF2B5EF4-FFF2-40B4-BE49-F238E27FC236}">
                <a16:creationId xmlns:a16="http://schemas.microsoft.com/office/drawing/2014/main" id="{BF166C02-1B79-8853-CCA2-4E4E0F995E21}"/>
              </a:ext>
            </a:extLst>
          </p:cNvPr>
          <p:cNvSpPr/>
          <p:nvPr/>
        </p:nvSpPr>
        <p:spPr>
          <a:xfrm>
            <a:off x="470270" y="2666992"/>
            <a:ext cx="2768689"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173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958EF3FA-2CDC-B6F0-660A-9E4AB6022848}"/>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retardo espacial (SAR) — </a:t>
            </a:r>
            <a:r>
              <a:rPr lang="es-CO" sz="2400" kern="0" dirty="0" err="1">
                <a:solidFill>
                  <a:schemeClr val="tx1">
                    <a:lumMod val="75000"/>
                    <a:lumOff val="25000"/>
                  </a:schemeClr>
                </a:solidFill>
              </a:rPr>
              <a:t>GM_Lag</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pic>
        <p:nvPicPr>
          <p:cNvPr id="5" name="Imagen 4">
            <a:extLst>
              <a:ext uri="{FF2B5EF4-FFF2-40B4-BE49-F238E27FC236}">
                <a16:creationId xmlns:a16="http://schemas.microsoft.com/office/drawing/2014/main" id="{950F703C-39E0-BFAD-23CF-9A6F07A90FD1}"/>
              </a:ext>
            </a:extLst>
          </p:cNvPr>
          <p:cNvPicPr>
            <a:picLocks noChangeAspect="1"/>
          </p:cNvPicPr>
          <p:nvPr/>
        </p:nvPicPr>
        <p:blipFill>
          <a:blip r:embed="rId2"/>
          <a:stretch>
            <a:fillRect/>
          </a:stretch>
        </p:blipFill>
        <p:spPr>
          <a:xfrm>
            <a:off x="460965" y="885071"/>
            <a:ext cx="6293173" cy="2330570"/>
          </a:xfrm>
          <a:prstGeom prst="rect">
            <a:avLst/>
          </a:prstGeom>
        </p:spPr>
      </p:pic>
      <p:pic>
        <p:nvPicPr>
          <p:cNvPr id="7" name="Imagen 6">
            <a:extLst>
              <a:ext uri="{FF2B5EF4-FFF2-40B4-BE49-F238E27FC236}">
                <a16:creationId xmlns:a16="http://schemas.microsoft.com/office/drawing/2014/main" id="{C23F81A3-43DF-B2D3-513A-2F4846346DE8}"/>
              </a:ext>
            </a:extLst>
          </p:cNvPr>
          <p:cNvPicPr>
            <a:picLocks noChangeAspect="1"/>
          </p:cNvPicPr>
          <p:nvPr/>
        </p:nvPicPr>
        <p:blipFill>
          <a:blip r:embed="rId3"/>
          <a:stretch>
            <a:fillRect/>
          </a:stretch>
        </p:blipFill>
        <p:spPr>
          <a:xfrm>
            <a:off x="460965" y="3294552"/>
            <a:ext cx="6248721" cy="3486329"/>
          </a:xfrm>
          <a:prstGeom prst="rect">
            <a:avLst/>
          </a:prstGeom>
        </p:spPr>
      </p:pic>
    </p:spTree>
    <p:extLst>
      <p:ext uri="{BB962C8B-B14F-4D97-AF65-F5344CB8AC3E}">
        <p14:creationId xmlns:p14="http://schemas.microsoft.com/office/powerpoint/2010/main" val="257214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AD676-AC96-25ED-EF72-F752B903CB3D}"/>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BD977CE3-2B4F-D29E-48FB-F807CE06824F}"/>
              </a:ext>
            </a:extLst>
          </p:cNvPr>
          <p:cNvSpPr txBox="1">
            <a:spLocks/>
          </p:cNvSpPr>
          <p:nvPr/>
        </p:nvSpPr>
        <p:spPr>
          <a:xfrm>
            <a:off x="460965" y="405664"/>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Departamento. Modelo de retardo espacial (SAR) — </a:t>
            </a:r>
            <a:r>
              <a:rPr lang="es-CO" sz="2400" kern="0" dirty="0" err="1">
                <a:solidFill>
                  <a:schemeClr val="tx1">
                    <a:lumMod val="75000"/>
                    <a:lumOff val="25000"/>
                  </a:schemeClr>
                </a:solidFill>
              </a:rPr>
              <a:t>GM_Lag</a:t>
            </a:r>
            <a:endParaRPr lang="es-CO" sz="2400" kern="0" dirty="0">
              <a:solidFill>
                <a:schemeClr val="tx1">
                  <a:lumMod val="75000"/>
                  <a:lumOff val="25000"/>
                </a:schemeClr>
              </a:solidFill>
            </a:endParaRPr>
          </a:p>
          <a:p>
            <a:pPr>
              <a:buClr>
                <a:srgbClr val="000000"/>
              </a:buClr>
              <a:defRPr/>
            </a:pPr>
            <a:r>
              <a:rPr lang="en-US" sz="1800" b="0" kern="0" dirty="0" err="1">
                <a:solidFill>
                  <a:schemeClr val="tx1">
                    <a:lumMod val="75000"/>
                    <a:lumOff val="25000"/>
                  </a:schemeClr>
                </a:solidFill>
              </a:rPr>
              <a:t>Matriz</a:t>
            </a:r>
            <a:r>
              <a:rPr lang="en-US" sz="1800" b="0" kern="0" dirty="0">
                <a:solidFill>
                  <a:schemeClr val="tx1">
                    <a:lumMod val="75000"/>
                    <a:lumOff val="25000"/>
                  </a:schemeClr>
                </a:solidFill>
              </a:rPr>
              <a:t> de pesos </a:t>
            </a:r>
            <a:r>
              <a:rPr lang="en-US" sz="1800" b="0" kern="0" dirty="0" err="1">
                <a:solidFill>
                  <a:schemeClr val="tx1">
                    <a:lumMod val="75000"/>
                    <a:lumOff val="25000"/>
                  </a:schemeClr>
                </a:solidFill>
              </a:rPr>
              <a:t>basada</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en</a:t>
            </a:r>
            <a:r>
              <a:rPr lang="en-US" sz="1800" b="0" kern="0" dirty="0">
                <a:solidFill>
                  <a:schemeClr val="tx1">
                    <a:lumMod val="75000"/>
                    <a:lumOff val="25000"/>
                  </a:schemeClr>
                </a:solidFill>
              </a:rPr>
              <a:t> </a:t>
            </a:r>
            <a:r>
              <a:rPr lang="en-US" sz="1800" b="0" kern="0" dirty="0" err="1">
                <a:solidFill>
                  <a:schemeClr val="tx1">
                    <a:lumMod val="75000"/>
                    <a:lumOff val="25000"/>
                  </a:schemeClr>
                </a:solidFill>
              </a:rPr>
              <a:t>contiguidad</a:t>
            </a:r>
            <a:r>
              <a:rPr lang="en-US" sz="1800" b="0" kern="0" dirty="0">
                <a:solidFill>
                  <a:schemeClr val="tx1">
                    <a:lumMod val="75000"/>
                    <a:lumOff val="25000"/>
                  </a:schemeClr>
                </a:solidFill>
              </a:rPr>
              <a:t> (Queen)</a:t>
            </a:r>
          </a:p>
        </p:txBody>
      </p:sp>
      <p:pic>
        <p:nvPicPr>
          <p:cNvPr id="5" name="Imagen 4">
            <a:extLst>
              <a:ext uri="{FF2B5EF4-FFF2-40B4-BE49-F238E27FC236}">
                <a16:creationId xmlns:a16="http://schemas.microsoft.com/office/drawing/2014/main" id="{04FFA100-051F-4A52-9483-75307C3F94D7}"/>
              </a:ext>
            </a:extLst>
          </p:cNvPr>
          <p:cNvPicPr>
            <a:picLocks noChangeAspect="1"/>
          </p:cNvPicPr>
          <p:nvPr/>
        </p:nvPicPr>
        <p:blipFill>
          <a:blip r:embed="rId2"/>
          <a:stretch>
            <a:fillRect/>
          </a:stretch>
        </p:blipFill>
        <p:spPr>
          <a:xfrm>
            <a:off x="460965" y="885071"/>
            <a:ext cx="6293173" cy="2330570"/>
          </a:xfrm>
          <a:prstGeom prst="rect">
            <a:avLst/>
          </a:prstGeom>
        </p:spPr>
      </p:pic>
      <p:pic>
        <p:nvPicPr>
          <p:cNvPr id="7" name="Imagen 6">
            <a:extLst>
              <a:ext uri="{FF2B5EF4-FFF2-40B4-BE49-F238E27FC236}">
                <a16:creationId xmlns:a16="http://schemas.microsoft.com/office/drawing/2014/main" id="{D37902C6-4217-5704-70AB-8BE1460EE6BB}"/>
              </a:ext>
            </a:extLst>
          </p:cNvPr>
          <p:cNvPicPr>
            <a:picLocks noChangeAspect="1"/>
          </p:cNvPicPr>
          <p:nvPr/>
        </p:nvPicPr>
        <p:blipFill>
          <a:blip r:embed="rId3"/>
          <a:stretch>
            <a:fillRect/>
          </a:stretch>
        </p:blipFill>
        <p:spPr>
          <a:xfrm>
            <a:off x="460965" y="3294552"/>
            <a:ext cx="6248721" cy="3486329"/>
          </a:xfrm>
          <a:prstGeom prst="rect">
            <a:avLst/>
          </a:prstGeom>
        </p:spPr>
      </p:pic>
      <p:sp>
        <p:nvSpPr>
          <p:cNvPr id="10" name="Rectángulo 9">
            <a:extLst>
              <a:ext uri="{FF2B5EF4-FFF2-40B4-BE49-F238E27FC236}">
                <a16:creationId xmlns:a16="http://schemas.microsoft.com/office/drawing/2014/main" id="{0E58A18B-2394-5A42-3D23-D68D47417925}"/>
              </a:ext>
            </a:extLst>
          </p:cNvPr>
          <p:cNvSpPr/>
          <p:nvPr/>
        </p:nvSpPr>
        <p:spPr>
          <a:xfrm>
            <a:off x="470270" y="2666992"/>
            <a:ext cx="2768689" cy="40671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ED153C70-5A75-32A7-0C99-0126E8D7A6F4}"/>
              </a:ext>
            </a:extLst>
          </p:cNvPr>
          <p:cNvSpPr/>
          <p:nvPr/>
        </p:nvSpPr>
        <p:spPr>
          <a:xfrm>
            <a:off x="558405" y="5788395"/>
            <a:ext cx="6151281" cy="184534"/>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a:extLst>
              <a:ext uri="{FF2B5EF4-FFF2-40B4-BE49-F238E27FC236}">
                <a16:creationId xmlns:a16="http://schemas.microsoft.com/office/drawing/2014/main" id="{AF6A0353-658F-EC03-E280-B73A499914D8}"/>
              </a:ext>
            </a:extLst>
          </p:cNvPr>
          <p:cNvSpPr txBox="1"/>
          <p:nvPr/>
        </p:nvSpPr>
        <p:spPr>
          <a:xfrm>
            <a:off x="6748657" y="971118"/>
            <a:ext cx="4982378" cy="1200329"/>
          </a:xfrm>
          <a:prstGeom prst="rect">
            <a:avLst/>
          </a:prstGeom>
          <a:noFill/>
        </p:spPr>
        <p:txBody>
          <a:bodyPr wrap="square">
            <a:spAutoFit/>
          </a:bodyPr>
          <a:lstStyle/>
          <a:p>
            <a:pPr marL="285750" indent="-285750">
              <a:buFont typeface="Arial" panose="020B0604020202020204" pitchFamily="34" charset="0"/>
              <a:buChar char="•"/>
            </a:pPr>
            <a:r>
              <a:rPr lang="es-CO" b="1" dirty="0"/>
              <a:t>El efecto de rezago espacial de la variable dependiente no es significativo</a:t>
            </a:r>
            <a:r>
              <a:rPr lang="es-CO" dirty="0"/>
              <a:t>, lo cual sugiere que </a:t>
            </a:r>
            <a:r>
              <a:rPr lang="es-CO" b="1" dirty="0"/>
              <a:t>no hay un patrón espacial fuerte</a:t>
            </a:r>
            <a:r>
              <a:rPr lang="es-CO" dirty="0"/>
              <a:t> en los conteos entre unidades vecinas.</a:t>
            </a:r>
          </a:p>
        </p:txBody>
      </p:sp>
    </p:spTree>
    <p:extLst>
      <p:ext uri="{BB962C8B-B14F-4D97-AF65-F5344CB8AC3E}">
        <p14:creationId xmlns:p14="http://schemas.microsoft.com/office/powerpoint/2010/main" val="92865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99E46-1E00-2758-600B-F745F1B6A67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D739F2-41A3-9118-8F1D-68AD91C24012}"/>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dirty="0"/>
              <a:t>Municipios </a:t>
            </a:r>
          </a:p>
        </p:txBody>
      </p:sp>
      <p:pic>
        <p:nvPicPr>
          <p:cNvPr id="4" name="Imagen 3">
            <a:extLst>
              <a:ext uri="{FF2B5EF4-FFF2-40B4-BE49-F238E27FC236}">
                <a16:creationId xmlns:a16="http://schemas.microsoft.com/office/drawing/2014/main" id="{CC01C467-9715-B0C4-AE6C-57388B9219B9}"/>
              </a:ext>
            </a:extLst>
          </p:cNvPr>
          <p:cNvPicPr>
            <a:picLocks noChangeAspect="1"/>
          </p:cNvPicPr>
          <p:nvPr/>
        </p:nvPicPr>
        <p:blipFill>
          <a:blip r:embed="rId3"/>
          <a:srcRect r="1" b="3506"/>
          <a:stretch>
            <a:fillRect/>
          </a:stretch>
        </p:blipFill>
        <p:spPr>
          <a:xfrm>
            <a:off x="1" y="10"/>
            <a:ext cx="6005512" cy="6857990"/>
          </a:xfrm>
          <a:prstGeom prst="rect">
            <a:avLst/>
          </a:prstGeom>
        </p:spPr>
      </p:pic>
    </p:spTree>
    <p:extLst>
      <p:ext uri="{BB962C8B-B14F-4D97-AF65-F5344CB8AC3E}">
        <p14:creationId xmlns:p14="http://schemas.microsoft.com/office/powerpoint/2010/main" val="381636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2747CB1-2511-A071-C78C-AD62FA8931E2}"/>
              </a:ext>
            </a:extLst>
          </p:cNvPr>
          <p:cNvPicPr>
            <a:picLocks noChangeAspect="1"/>
          </p:cNvPicPr>
          <p:nvPr/>
        </p:nvPicPr>
        <p:blipFill>
          <a:blip r:embed="rId3"/>
          <a:stretch>
            <a:fillRect/>
          </a:stretch>
        </p:blipFill>
        <p:spPr>
          <a:xfrm>
            <a:off x="323349" y="852014"/>
            <a:ext cx="5972168" cy="4407408"/>
          </a:xfrm>
          <a:prstGeom prst="rect">
            <a:avLst/>
          </a:prstGeom>
        </p:spPr>
      </p:pic>
      <p:sp>
        <p:nvSpPr>
          <p:cNvPr id="6" name="Google Shape;49;p15">
            <a:extLst>
              <a:ext uri="{FF2B5EF4-FFF2-40B4-BE49-F238E27FC236}">
                <a16:creationId xmlns:a16="http://schemas.microsoft.com/office/drawing/2014/main" id="{93CFCD0F-E9F5-7AC2-73E8-50A1EF5B3AF5}"/>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Distribución binomial (Regresión Logística)</a:t>
            </a:r>
            <a:endParaRPr lang="en-US" sz="2400" b="0" kern="0" dirty="0">
              <a:solidFill>
                <a:schemeClr val="tx1">
                  <a:lumMod val="75000"/>
                  <a:lumOff val="25000"/>
                </a:schemeClr>
              </a:solidFill>
            </a:endParaRPr>
          </a:p>
        </p:txBody>
      </p:sp>
      <p:sp>
        <p:nvSpPr>
          <p:cNvPr id="7" name="CuadroTexto 6">
            <a:extLst>
              <a:ext uri="{FF2B5EF4-FFF2-40B4-BE49-F238E27FC236}">
                <a16:creationId xmlns:a16="http://schemas.microsoft.com/office/drawing/2014/main" id="{86158B84-A24E-288E-78DB-7EC417E09D4A}"/>
              </a:ext>
            </a:extLst>
          </p:cNvPr>
          <p:cNvSpPr txBox="1"/>
          <p:nvPr/>
        </p:nvSpPr>
        <p:spPr>
          <a:xfrm>
            <a:off x="384861" y="5222280"/>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sp>
        <p:nvSpPr>
          <p:cNvPr id="17" name="CuadroTexto 16">
            <a:extLst>
              <a:ext uri="{FF2B5EF4-FFF2-40B4-BE49-F238E27FC236}">
                <a16:creationId xmlns:a16="http://schemas.microsoft.com/office/drawing/2014/main" id="{CA10E253-CC88-0557-CE6F-59BEA20EE113}"/>
              </a:ext>
            </a:extLst>
          </p:cNvPr>
          <p:cNvSpPr txBox="1"/>
          <p:nvPr/>
        </p:nvSpPr>
        <p:spPr>
          <a:xfrm>
            <a:off x="460965" y="562292"/>
            <a:ext cx="5466110"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Usando </a:t>
            </a:r>
            <a:r>
              <a:rPr lang="es-CO" b="1" dirty="0" err="1">
                <a:latin typeface="Consolas" panose="020B0609020204030204" pitchFamily="49" charset="0"/>
              </a:rPr>
              <a:t>Statsmodels</a:t>
            </a:r>
            <a:r>
              <a:rPr lang="es-CO" b="1" dirty="0">
                <a:latin typeface="Consolas" panose="020B0609020204030204" pitchFamily="49" charset="0"/>
              </a:rPr>
              <a:t> (</a:t>
            </a:r>
            <a:r>
              <a:rPr lang="es-CO" b="1" dirty="0" err="1">
                <a:latin typeface="Consolas" panose="020B0609020204030204" pitchFamily="49" charset="0"/>
              </a:rPr>
              <a:t>sm.Logit</a:t>
            </a:r>
            <a:r>
              <a:rPr lang="es-CO" b="1" dirty="0">
                <a:latin typeface="Consolas" panose="020B0609020204030204" pitchFamily="49" charset="0"/>
              </a:rPr>
              <a:t>)</a:t>
            </a:r>
          </a:p>
        </p:txBody>
      </p:sp>
      <p:pic>
        <p:nvPicPr>
          <p:cNvPr id="2" name="Imagen 1">
            <a:extLst>
              <a:ext uri="{FF2B5EF4-FFF2-40B4-BE49-F238E27FC236}">
                <a16:creationId xmlns:a16="http://schemas.microsoft.com/office/drawing/2014/main" id="{612F5155-139D-8F76-620A-26DDB9DB1326}"/>
              </a:ext>
            </a:extLst>
          </p:cNvPr>
          <p:cNvPicPr>
            <a:picLocks noChangeAspect="1"/>
          </p:cNvPicPr>
          <p:nvPr/>
        </p:nvPicPr>
        <p:blipFill>
          <a:blip r:embed="rId4"/>
          <a:srcRect r="1" b="3506"/>
          <a:stretch>
            <a:fillRect/>
          </a:stretch>
        </p:blipFill>
        <p:spPr>
          <a:xfrm>
            <a:off x="6643467" y="848652"/>
            <a:ext cx="4747973" cy="5421944"/>
          </a:xfrm>
          <a:prstGeom prst="rect">
            <a:avLst/>
          </a:prstGeom>
        </p:spPr>
      </p:pic>
    </p:spTree>
    <p:extLst>
      <p:ext uri="{BB962C8B-B14F-4D97-AF65-F5344CB8AC3E}">
        <p14:creationId xmlns:p14="http://schemas.microsoft.com/office/powerpoint/2010/main" val="700886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9;p15">
            <a:extLst>
              <a:ext uri="{FF2B5EF4-FFF2-40B4-BE49-F238E27FC236}">
                <a16:creationId xmlns:a16="http://schemas.microsoft.com/office/drawing/2014/main" id="{FD2064BB-A1F1-61A1-1F29-E744B732A1A1}"/>
              </a:ext>
            </a:extLst>
          </p:cNvPr>
          <p:cNvSpPr txBox="1">
            <a:spLocks/>
          </p:cNvSpPr>
          <p:nvPr/>
        </p:nvSpPr>
        <p:spPr>
          <a:xfrm>
            <a:off x="460965" y="315250"/>
            <a:ext cx="11270070" cy="103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3200" dirty="0"/>
              <a:t>Análisis Geoespacial del Balso en Colombia para la Planificación Forestal</a:t>
            </a:r>
            <a:endParaRPr lang="en-US" sz="3200" kern="0" dirty="0">
              <a:solidFill>
                <a:schemeClr val="tx1">
                  <a:lumMod val="75000"/>
                  <a:lumOff val="25000"/>
                </a:schemeClr>
              </a:solidFill>
            </a:endParaRPr>
          </a:p>
        </p:txBody>
      </p:sp>
      <p:sp>
        <p:nvSpPr>
          <p:cNvPr id="6" name="Google Shape;49;p15">
            <a:extLst>
              <a:ext uri="{FF2B5EF4-FFF2-40B4-BE49-F238E27FC236}">
                <a16:creationId xmlns:a16="http://schemas.microsoft.com/office/drawing/2014/main" id="{3D510EA4-9D97-2A04-C9FA-8325F025ECEE}"/>
              </a:ext>
            </a:extLst>
          </p:cNvPr>
          <p:cNvSpPr txBox="1">
            <a:spLocks/>
          </p:cNvSpPr>
          <p:nvPr/>
        </p:nvSpPr>
        <p:spPr>
          <a:xfrm>
            <a:off x="460965" y="1426031"/>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Análisis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Geoespacial</a:t>
            </a:r>
            <a:r>
              <a:rPr lang="en-US" sz="2400" b="0" kern="0" dirty="0">
                <a:solidFill>
                  <a:schemeClr val="tx1">
                    <a:lumMod val="75000"/>
                    <a:lumOff val="25000"/>
                  </a:schemeClr>
                </a:solidFill>
              </a:rPr>
              <a:t> </a:t>
            </a:r>
          </a:p>
        </p:txBody>
      </p:sp>
      <p:sp>
        <p:nvSpPr>
          <p:cNvPr id="8" name="CuadroTexto 7">
            <a:extLst>
              <a:ext uri="{FF2B5EF4-FFF2-40B4-BE49-F238E27FC236}">
                <a16:creationId xmlns:a16="http://schemas.microsoft.com/office/drawing/2014/main" id="{E9626092-6191-24DF-7953-15B9F97B136B}"/>
              </a:ext>
            </a:extLst>
          </p:cNvPr>
          <p:cNvSpPr txBox="1"/>
          <p:nvPr/>
        </p:nvSpPr>
        <p:spPr>
          <a:xfrm>
            <a:off x="460965" y="2228671"/>
            <a:ext cx="6285523" cy="4093428"/>
          </a:xfrm>
          <a:prstGeom prst="rect">
            <a:avLst/>
          </a:prstGeom>
          <a:noFill/>
          <a:ln>
            <a:solidFill>
              <a:schemeClr val="tx2">
                <a:lumMod val="75000"/>
                <a:lumOff val="25000"/>
              </a:schemeClr>
            </a:solidFill>
          </a:ln>
        </p:spPr>
        <p:txBody>
          <a:bodyPr wrap="square">
            <a:spAutoFit/>
          </a:bodyPr>
          <a:lstStyle/>
          <a:p>
            <a:pPr>
              <a:buNone/>
            </a:pPr>
            <a:r>
              <a:rPr lang="en-US" sz="2000" b="1" dirty="0">
                <a:effectLst/>
              </a:rPr>
              <a:t>O</a:t>
            </a:r>
            <a:r>
              <a:rPr lang="es-CO" sz="2000" b="1" dirty="0" err="1">
                <a:effectLst/>
              </a:rPr>
              <a:t>bjetivo</a:t>
            </a:r>
            <a:r>
              <a:rPr lang="es-CO" sz="2000" b="1" dirty="0">
                <a:effectLst/>
              </a:rPr>
              <a:t>. </a:t>
            </a:r>
          </a:p>
          <a:p>
            <a:pPr>
              <a:buNone/>
            </a:pPr>
            <a:r>
              <a:rPr lang="es-CO" sz="2000" dirty="0"/>
              <a:t>Comprender los patrones espaciales de la distribución actual y potencial del balso para promover su aprovechamiento sostenible. </a:t>
            </a:r>
          </a:p>
          <a:p>
            <a:pPr>
              <a:buNone/>
            </a:pPr>
            <a:endParaRPr lang="es-CO" sz="2000" dirty="0"/>
          </a:p>
          <a:p>
            <a:pPr algn="l" rtl="0"/>
            <a:r>
              <a:rPr lang="es-CO" sz="2000" b="1" dirty="0">
                <a:effectLst/>
              </a:rPr>
              <a:t>Tipos de datos. </a:t>
            </a:r>
          </a:p>
          <a:p>
            <a:pPr marL="457200" indent="-457200">
              <a:buFont typeface="+mj-lt"/>
              <a:buAutoNum type="arabicPeriod"/>
            </a:pPr>
            <a:r>
              <a:rPr lang="es-CO" sz="2000" dirty="0"/>
              <a:t>Datos de ocurrencia de la especie (</a:t>
            </a:r>
            <a:r>
              <a:rPr lang="es-CO" sz="2000" b="1" dirty="0"/>
              <a:t>Vector-Punto</a:t>
            </a:r>
            <a:r>
              <a:rPr lang="es-CO" sz="2000" dirty="0"/>
              <a:t>, obtenidas a partir de GBIF)</a:t>
            </a:r>
          </a:p>
          <a:p>
            <a:pPr marL="457200" indent="-457200">
              <a:buFont typeface="+mj-lt"/>
              <a:buAutoNum type="arabicPeriod"/>
            </a:pPr>
            <a:r>
              <a:rPr lang="es-CO" sz="2000" dirty="0"/>
              <a:t>Variables climáticas actuales y proyectadas (</a:t>
            </a:r>
            <a:r>
              <a:rPr lang="es-CO" sz="2000" b="1" dirty="0" err="1"/>
              <a:t>Raster</a:t>
            </a:r>
            <a:r>
              <a:rPr lang="es-CO" sz="2000" dirty="0"/>
              <a:t>, extraídas de </a:t>
            </a:r>
            <a:r>
              <a:rPr lang="es-CO" sz="2000" dirty="0" err="1"/>
              <a:t>WorldClim</a:t>
            </a:r>
            <a:r>
              <a:rPr lang="es-CO" sz="2000" dirty="0"/>
              <a:t>)</a:t>
            </a:r>
          </a:p>
          <a:p>
            <a:pPr marL="457200" indent="-457200">
              <a:buFont typeface="+mj-lt"/>
              <a:buAutoNum type="arabicPeriod"/>
            </a:pPr>
            <a:r>
              <a:rPr lang="es-CO" sz="2000" dirty="0"/>
              <a:t>Datos complementarios (opcional) (Capas </a:t>
            </a:r>
            <a:r>
              <a:rPr lang="es-CO" sz="2000" b="1" dirty="0"/>
              <a:t>vectoriales </a:t>
            </a:r>
            <a:r>
              <a:rPr lang="es-CO" sz="2000" dirty="0"/>
              <a:t>de interés como: ZV de Holdridge, Coberturas de uso del suelo)</a:t>
            </a:r>
          </a:p>
        </p:txBody>
      </p:sp>
      <p:pic>
        <p:nvPicPr>
          <p:cNvPr id="2" name="Imagen 1">
            <a:extLst>
              <a:ext uri="{FF2B5EF4-FFF2-40B4-BE49-F238E27FC236}">
                <a16:creationId xmlns:a16="http://schemas.microsoft.com/office/drawing/2014/main" id="{1C0449B2-1699-C666-DD80-C52A8A99B272}"/>
              </a:ext>
            </a:extLst>
          </p:cNvPr>
          <p:cNvPicPr>
            <a:picLocks noChangeAspect="1"/>
          </p:cNvPicPr>
          <p:nvPr/>
        </p:nvPicPr>
        <p:blipFill>
          <a:blip r:embed="rId2"/>
          <a:stretch>
            <a:fillRect/>
          </a:stretch>
        </p:blipFill>
        <p:spPr>
          <a:xfrm>
            <a:off x="6832103" y="832539"/>
            <a:ext cx="5083330" cy="6010639"/>
          </a:xfrm>
          <a:prstGeom prst="rect">
            <a:avLst/>
          </a:prstGeom>
        </p:spPr>
      </p:pic>
    </p:spTree>
    <p:extLst>
      <p:ext uri="{BB962C8B-B14F-4D97-AF65-F5344CB8AC3E}">
        <p14:creationId xmlns:p14="http://schemas.microsoft.com/office/powerpoint/2010/main" val="2925074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E4382-F813-6DC1-8EF0-C72A74276CE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2647AAE-EA91-159B-4BE0-DB09EB2A07EC}"/>
              </a:ext>
            </a:extLst>
          </p:cNvPr>
          <p:cNvPicPr>
            <a:picLocks noChangeAspect="1"/>
          </p:cNvPicPr>
          <p:nvPr/>
        </p:nvPicPr>
        <p:blipFill>
          <a:blip r:embed="rId3"/>
          <a:stretch>
            <a:fillRect/>
          </a:stretch>
        </p:blipFill>
        <p:spPr>
          <a:xfrm>
            <a:off x="323349" y="852014"/>
            <a:ext cx="5972168" cy="4407408"/>
          </a:xfrm>
          <a:prstGeom prst="rect">
            <a:avLst/>
          </a:prstGeom>
        </p:spPr>
      </p:pic>
      <p:sp>
        <p:nvSpPr>
          <p:cNvPr id="6" name="Google Shape;49;p15">
            <a:extLst>
              <a:ext uri="{FF2B5EF4-FFF2-40B4-BE49-F238E27FC236}">
                <a16:creationId xmlns:a16="http://schemas.microsoft.com/office/drawing/2014/main" id="{87D0A323-A516-25FC-299F-5431E32B139B}"/>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Distribución binomial (Regresión Logística)</a:t>
            </a:r>
            <a:endParaRPr lang="en-US" sz="2400" b="0" kern="0" dirty="0">
              <a:solidFill>
                <a:schemeClr val="tx1">
                  <a:lumMod val="75000"/>
                  <a:lumOff val="25000"/>
                </a:schemeClr>
              </a:solidFill>
            </a:endParaRPr>
          </a:p>
        </p:txBody>
      </p:sp>
      <p:sp>
        <p:nvSpPr>
          <p:cNvPr id="7" name="CuadroTexto 6">
            <a:extLst>
              <a:ext uri="{FF2B5EF4-FFF2-40B4-BE49-F238E27FC236}">
                <a16:creationId xmlns:a16="http://schemas.microsoft.com/office/drawing/2014/main" id="{7FF13529-31FC-1B09-3601-D4A992D03759}"/>
              </a:ext>
            </a:extLst>
          </p:cNvPr>
          <p:cNvSpPr txBox="1"/>
          <p:nvPr/>
        </p:nvSpPr>
        <p:spPr>
          <a:xfrm>
            <a:off x="384861" y="5222280"/>
            <a:ext cx="3901389" cy="1631216"/>
          </a:xfrm>
          <a:prstGeom prst="rect">
            <a:avLst/>
          </a:prstGeom>
          <a:noFill/>
        </p:spPr>
        <p:txBody>
          <a:bodyPr wrap="square">
            <a:spAutoFit/>
          </a:bodyPr>
          <a:lstStyle/>
          <a:p>
            <a:pPr>
              <a:buNone/>
            </a:pPr>
            <a:r>
              <a:rPr lang="es-CO" sz="1000" b="0" dirty="0">
                <a:effectLst/>
                <a:latin typeface="Consolas" panose="020B0609020204030204" pitchFamily="49" charset="0"/>
              </a:rPr>
              <a:t>X1 (</a:t>
            </a:r>
            <a:r>
              <a:rPr lang="es-CO" sz="1000" b="0" dirty="0" err="1">
                <a:effectLst/>
                <a:latin typeface="Consolas" panose="020B0609020204030204" pitchFamily="49" charset="0"/>
              </a:rPr>
              <a:t>elev_mean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a:t>
            </a:r>
            <a:r>
              <a:rPr lang="es-CO" sz="1000" dirty="0">
                <a:latin typeface="Consolas" panose="020B0609020204030204" pitchFamily="49" charset="0"/>
              </a:rPr>
              <a:t>2 (</a:t>
            </a:r>
            <a:r>
              <a:rPr lang="es-CO" sz="1000" b="0" dirty="0" err="1">
                <a:effectLst/>
                <a:latin typeface="Consolas" panose="020B0609020204030204" pitchFamily="49" charset="0"/>
              </a:rPr>
              <a:t>Temperatura_media_anual_mean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X3 (</a:t>
            </a:r>
            <a:r>
              <a:rPr lang="es-CO" sz="1000" b="0" dirty="0" err="1">
                <a:effectLst/>
                <a:latin typeface="Consolas" panose="020B0609020204030204" pitchFamily="49" charset="0"/>
              </a:rPr>
              <a:t>Precipitacion_anual_mean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X4 (</a:t>
            </a:r>
            <a:r>
              <a:rPr lang="es-CO" sz="1000" b="0" dirty="0" err="1">
                <a:effectLst/>
                <a:latin typeface="Consolas" panose="020B0609020204030204" pitchFamily="49" charset="0"/>
              </a:rPr>
              <a:t>Rango_medio_diurno_mean</a:t>
            </a:r>
            <a:r>
              <a:rPr lang="es-CO" sz="1000" dirty="0">
                <a:latin typeface="Consolas" panose="020B0609020204030204" pitchFamily="49" charset="0"/>
              </a:rPr>
              <a:t>)</a:t>
            </a:r>
          </a:p>
          <a:p>
            <a:pPr>
              <a:buNone/>
            </a:pPr>
            <a:r>
              <a:rPr lang="es-CO" sz="1000" b="0" dirty="0">
                <a:effectLst/>
                <a:latin typeface="Consolas" panose="020B0609020204030204" pitchFamily="49" charset="0"/>
              </a:rPr>
              <a:t>X5 (</a:t>
            </a:r>
            <a:r>
              <a:rPr lang="es-CO" sz="1000" b="0" dirty="0" err="1">
                <a:effectLst/>
                <a:latin typeface="Consolas" panose="020B0609020204030204" pitchFamily="49" charset="0"/>
              </a:rPr>
              <a:t>Precipitacion_mes_mas_lluvioso_mean</a:t>
            </a:r>
            <a:r>
              <a:rPr lang="es-CO" sz="1000" b="0" dirty="0">
                <a:effectLst/>
                <a:latin typeface="Consolas" panose="020B0609020204030204" pitchFamily="49" charset="0"/>
              </a:rPr>
              <a:t>)</a:t>
            </a:r>
            <a:endParaRPr lang="es-CO" sz="1000" dirty="0">
              <a:latin typeface="Consolas" panose="020B0609020204030204" pitchFamily="49" charset="0"/>
            </a:endParaRPr>
          </a:p>
          <a:p>
            <a:pPr>
              <a:buNone/>
            </a:pPr>
            <a:r>
              <a:rPr lang="es-CO" sz="1000" b="0" dirty="0">
                <a:effectLst/>
                <a:latin typeface="Consolas" panose="020B0609020204030204" pitchFamily="49" charset="0"/>
              </a:rPr>
              <a:t>X6 (</a:t>
            </a:r>
            <a:r>
              <a:rPr lang="es-CO" sz="1000" b="0" dirty="0" err="1">
                <a:effectLst/>
                <a:latin typeface="Consolas" panose="020B0609020204030204" pitchFamily="49" charset="0"/>
              </a:rPr>
              <a:t>Precipitacion_mes_mas_seco_mean</a:t>
            </a:r>
            <a:r>
              <a:rPr lang="es-CO" sz="1000" dirty="0">
                <a:latin typeface="Consolas" panose="020B0609020204030204" pitchFamily="49" charset="0"/>
              </a:rPr>
              <a:t>)</a:t>
            </a:r>
            <a:r>
              <a:rPr lang="es-CO" sz="1000" b="0" dirty="0">
                <a:effectLst/>
                <a:latin typeface="Consolas" panose="020B0609020204030204" pitchFamily="49" charset="0"/>
              </a:rPr>
              <a:t> </a:t>
            </a:r>
          </a:p>
          <a:p>
            <a:pPr>
              <a:buNone/>
            </a:pPr>
            <a:r>
              <a:rPr lang="es-CO" sz="1000" dirty="0">
                <a:latin typeface="Consolas" panose="020B0609020204030204" pitchFamily="49" charset="0"/>
              </a:rPr>
              <a:t>X7 (</a:t>
            </a:r>
            <a:r>
              <a:rPr lang="es-CO" sz="1000" b="0" dirty="0" err="1">
                <a:effectLst/>
                <a:latin typeface="Consolas" panose="020B0609020204030204" pitchFamily="49" charset="0"/>
              </a:rPr>
              <a:t>Isotermalidad_mean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X8 (</a:t>
            </a:r>
            <a:r>
              <a:rPr lang="es-CO" sz="1000" b="0" dirty="0" err="1">
                <a:effectLst/>
                <a:latin typeface="Consolas" panose="020B0609020204030204" pitchFamily="49" charset="0"/>
              </a:rPr>
              <a:t>Estacionalidad_de_la_temperatura_mean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pPr>
              <a:buNone/>
            </a:pPr>
            <a:r>
              <a:rPr lang="es-CO" sz="1000" dirty="0">
                <a:latin typeface="Consolas" panose="020B0609020204030204" pitchFamily="49" charset="0"/>
              </a:rPr>
              <a:t>X9 (</a:t>
            </a:r>
            <a:r>
              <a:rPr lang="es-CO" sz="1000" b="0" dirty="0" err="1">
                <a:effectLst/>
                <a:latin typeface="Consolas" panose="020B0609020204030204" pitchFamily="49" charset="0"/>
              </a:rPr>
              <a:t>Rango_anual_de_temperatura_mean</a:t>
            </a:r>
            <a:r>
              <a:rPr lang="es-CO" sz="1000" dirty="0">
                <a:latin typeface="Consolas" panose="020B0609020204030204" pitchFamily="49" charset="0"/>
              </a:rPr>
              <a:t>)</a:t>
            </a:r>
            <a:endParaRPr lang="es-CO" sz="1000" b="0" dirty="0">
              <a:effectLst/>
              <a:latin typeface="Consolas" panose="020B0609020204030204" pitchFamily="49" charset="0"/>
            </a:endParaRPr>
          </a:p>
          <a:p>
            <a:r>
              <a:rPr lang="es-CO" sz="1000" dirty="0">
                <a:latin typeface="Consolas" panose="020B0609020204030204" pitchFamily="49" charset="0"/>
              </a:rPr>
              <a:t>X10 (</a:t>
            </a:r>
            <a:r>
              <a:rPr lang="es-CO" sz="1000" b="0" dirty="0" err="1">
                <a:effectLst/>
                <a:latin typeface="Consolas" panose="020B0609020204030204" pitchFamily="49" charset="0"/>
              </a:rPr>
              <a:t>Estacionalidad_de_la_precipitacion_mean</a:t>
            </a:r>
            <a:r>
              <a:rPr lang="es-CO" sz="1000" b="0" dirty="0">
                <a:effectLst/>
                <a:latin typeface="Consolas" panose="020B0609020204030204" pitchFamily="49" charset="0"/>
              </a:rPr>
              <a:t>)</a:t>
            </a:r>
            <a:endParaRPr lang="es-CO" sz="1000" b="0" dirty="0">
              <a:solidFill>
                <a:srgbClr val="CCCCCC"/>
              </a:solidFill>
              <a:effectLst/>
              <a:latin typeface="Consolas" panose="020B0609020204030204" pitchFamily="49" charset="0"/>
            </a:endParaRPr>
          </a:p>
        </p:txBody>
      </p:sp>
      <p:pic>
        <p:nvPicPr>
          <p:cNvPr id="9" name="Imagen 8">
            <a:extLst>
              <a:ext uri="{FF2B5EF4-FFF2-40B4-BE49-F238E27FC236}">
                <a16:creationId xmlns:a16="http://schemas.microsoft.com/office/drawing/2014/main" id="{52FFE1EC-2D95-FB07-8923-C9B8CB46ADFC}"/>
              </a:ext>
            </a:extLst>
          </p:cNvPr>
          <p:cNvPicPr>
            <a:picLocks noChangeAspect="1"/>
          </p:cNvPicPr>
          <p:nvPr/>
        </p:nvPicPr>
        <p:blipFill>
          <a:blip r:embed="rId4"/>
          <a:stretch>
            <a:fillRect/>
          </a:stretch>
        </p:blipFill>
        <p:spPr>
          <a:xfrm>
            <a:off x="7060180" y="705472"/>
            <a:ext cx="4670855" cy="5020545"/>
          </a:xfrm>
          <a:prstGeom prst="rect">
            <a:avLst/>
          </a:prstGeom>
        </p:spPr>
      </p:pic>
      <p:pic>
        <p:nvPicPr>
          <p:cNvPr id="11" name="Imagen 10">
            <a:extLst>
              <a:ext uri="{FF2B5EF4-FFF2-40B4-BE49-F238E27FC236}">
                <a16:creationId xmlns:a16="http://schemas.microsoft.com/office/drawing/2014/main" id="{2128DC1C-0FCC-F1A2-5EE5-31134FA6808B}"/>
              </a:ext>
            </a:extLst>
          </p:cNvPr>
          <p:cNvPicPr>
            <a:picLocks noChangeAspect="1"/>
          </p:cNvPicPr>
          <p:nvPr/>
        </p:nvPicPr>
        <p:blipFill>
          <a:blip r:embed="rId5"/>
          <a:stretch>
            <a:fillRect/>
          </a:stretch>
        </p:blipFill>
        <p:spPr>
          <a:xfrm>
            <a:off x="6579401" y="4380213"/>
            <a:ext cx="2206162" cy="2263966"/>
          </a:xfrm>
          <a:prstGeom prst="rect">
            <a:avLst/>
          </a:prstGeom>
        </p:spPr>
      </p:pic>
      <p:sp>
        <p:nvSpPr>
          <p:cNvPr id="12" name="Rectángulo 11">
            <a:extLst>
              <a:ext uri="{FF2B5EF4-FFF2-40B4-BE49-F238E27FC236}">
                <a16:creationId xmlns:a16="http://schemas.microsoft.com/office/drawing/2014/main" id="{03DFA6FF-179B-D072-42BE-C3BAFF10D10D}"/>
              </a:ext>
            </a:extLst>
          </p:cNvPr>
          <p:cNvSpPr/>
          <p:nvPr/>
        </p:nvSpPr>
        <p:spPr>
          <a:xfrm>
            <a:off x="3224487" y="1217126"/>
            <a:ext cx="3071030" cy="1820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DE45DEE-64DA-7E6B-81B0-B8B727701D7C}"/>
              </a:ext>
            </a:extLst>
          </p:cNvPr>
          <p:cNvSpPr/>
          <p:nvPr/>
        </p:nvSpPr>
        <p:spPr>
          <a:xfrm>
            <a:off x="3233666" y="1755120"/>
            <a:ext cx="3071030" cy="1820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D2AE3660-B792-B5BF-5193-DA7B40B13C61}"/>
              </a:ext>
            </a:extLst>
          </p:cNvPr>
          <p:cNvSpPr/>
          <p:nvPr/>
        </p:nvSpPr>
        <p:spPr>
          <a:xfrm flipV="1">
            <a:off x="301343" y="5084864"/>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338532F9-E54B-1B21-2B69-250282939A39}"/>
              </a:ext>
            </a:extLst>
          </p:cNvPr>
          <p:cNvSpPr/>
          <p:nvPr/>
        </p:nvSpPr>
        <p:spPr>
          <a:xfrm flipV="1">
            <a:off x="335658" y="4354652"/>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B7D457EC-ADA2-2B81-9512-E05FCB3D4B6C}"/>
              </a:ext>
            </a:extLst>
          </p:cNvPr>
          <p:cNvSpPr/>
          <p:nvPr/>
        </p:nvSpPr>
        <p:spPr>
          <a:xfrm flipV="1">
            <a:off x="296739" y="4719758"/>
            <a:ext cx="6003353" cy="45719"/>
          </a:xfrm>
          <a:prstGeom prst="rect">
            <a:avLst/>
          </a:prstGeom>
          <a:noFill/>
          <a:ln w="63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4A423C26-D12D-7739-116C-2E584FA2A41C}"/>
              </a:ext>
            </a:extLst>
          </p:cNvPr>
          <p:cNvSpPr txBox="1"/>
          <p:nvPr/>
        </p:nvSpPr>
        <p:spPr>
          <a:xfrm>
            <a:off x="460965" y="562292"/>
            <a:ext cx="5466110"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Usando </a:t>
            </a:r>
            <a:r>
              <a:rPr lang="es-CO" b="1" dirty="0" err="1">
                <a:latin typeface="Consolas" panose="020B0609020204030204" pitchFamily="49" charset="0"/>
              </a:rPr>
              <a:t>Statsmodels</a:t>
            </a:r>
            <a:r>
              <a:rPr lang="es-CO" b="1" dirty="0">
                <a:latin typeface="Consolas" panose="020B0609020204030204" pitchFamily="49" charset="0"/>
              </a:rPr>
              <a:t> (</a:t>
            </a:r>
            <a:r>
              <a:rPr lang="es-CO" b="1" dirty="0" err="1">
                <a:latin typeface="Consolas" panose="020B0609020204030204" pitchFamily="49" charset="0"/>
              </a:rPr>
              <a:t>sm.Logit</a:t>
            </a:r>
            <a:r>
              <a:rPr lang="es-CO" b="1" dirty="0">
                <a:latin typeface="Consolas" panose="020B0609020204030204" pitchFamily="49" charset="0"/>
              </a:rPr>
              <a:t>)</a:t>
            </a:r>
          </a:p>
        </p:txBody>
      </p:sp>
    </p:spTree>
    <p:extLst>
      <p:ext uri="{BB962C8B-B14F-4D97-AF65-F5344CB8AC3E}">
        <p14:creationId xmlns:p14="http://schemas.microsoft.com/office/powerpoint/2010/main" val="2032775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98388-555E-40A3-E1C1-432AF418D87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4BC4E370-5551-6CB6-4583-70CD4D3D8FDE}"/>
              </a:ext>
            </a:extLst>
          </p:cNvPr>
          <p:cNvSpPr txBox="1"/>
          <p:nvPr/>
        </p:nvSpPr>
        <p:spPr>
          <a:xfrm>
            <a:off x="460965" y="976138"/>
            <a:ext cx="4690161"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X6 (Precipitación mes más seco)</a:t>
            </a:r>
          </a:p>
        </p:txBody>
      </p:sp>
      <p:sp>
        <p:nvSpPr>
          <p:cNvPr id="4" name="Google Shape;49;p15">
            <a:extLst>
              <a:ext uri="{FF2B5EF4-FFF2-40B4-BE49-F238E27FC236}">
                <a16:creationId xmlns:a16="http://schemas.microsoft.com/office/drawing/2014/main" id="{1371C29D-7043-F057-F07F-6E01950CC242}"/>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pic>
        <p:nvPicPr>
          <p:cNvPr id="6" name="Imagen 5">
            <a:extLst>
              <a:ext uri="{FF2B5EF4-FFF2-40B4-BE49-F238E27FC236}">
                <a16:creationId xmlns:a16="http://schemas.microsoft.com/office/drawing/2014/main" id="{C00AF7DD-3A22-D936-868F-3A59057F1812}"/>
              </a:ext>
            </a:extLst>
          </p:cNvPr>
          <p:cNvPicPr>
            <a:picLocks noChangeAspect="1"/>
          </p:cNvPicPr>
          <p:nvPr/>
        </p:nvPicPr>
        <p:blipFill>
          <a:blip r:embed="rId2"/>
          <a:srcRect l="21782"/>
          <a:stretch>
            <a:fillRect/>
          </a:stretch>
        </p:blipFill>
        <p:spPr>
          <a:xfrm>
            <a:off x="460965" y="1430686"/>
            <a:ext cx="4011131" cy="5102316"/>
          </a:xfrm>
          <a:prstGeom prst="rect">
            <a:avLst/>
          </a:prstGeom>
        </p:spPr>
      </p:pic>
      <p:pic>
        <p:nvPicPr>
          <p:cNvPr id="2" name="Imagen 1">
            <a:extLst>
              <a:ext uri="{FF2B5EF4-FFF2-40B4-BE49-F238E27FC236}">
                <a16:creationId xmlns:a16="http://schemas.microsoft.com/office/drawing/2014/main" id="{42C3B37D-1A6A-A148-3925-8C7D85281E05}"/>
              </a:ext>
            </a:extLst>
          </p:cNvPr>
          <p:cNvPicPr>
            <a:picLocks noChangeAspect="1"/>
          </p:cNvPicPr>
          <p:nvPr/>
        </p:nvPicPr>
        <p:blipFill>
          <a:blip r:embed="rId3"/>
          <a:stretch>
            <a:fillRect/>
          </a:stretch>
        </p:blipFill>
        <p:spPr>
          <a:xfrm>
            <a:off x="5732903" y="1262498"/>
            <a:ext cx="5603454" cy="2628226"/>
          </a:xfrm>
          <a:prstGeom prst="rect">
            <a:avLst/>
          </a:prstGeom>
        </p:spPr>
      </p:pic>
      <p:sp>
        <p:nvSpPr>
          <p:cNvPr id="7" name="CuadroTexto 6">
            <a:extLst>
              <a:ext uri="{FF2B5EF4-FFF2-40B4-BE49-F238E27FC236}">
                <a16:creationId xmlns:a16="http://schemas.microsoft.com/office/drawing/2014/main" id="{3EA3FC9E-FD37-D08A-0695-F04C7A9A3582}"/>
              </a:ext>
            </a:extLst>
          </p:cNvPr>
          <p:cNvSpPr txBox="1"/>
          <p:nvPr/>
        </p:nvSpPr>
        <p:spPr>
          <a:xfrm>
            <a:off x="5931818" y="734702"/>
            <a:ext cx="5507759"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Matriz de pesos (4-vecinos más cercanos)</a:t>
            </a:r>
          </a:p>
        </p:txBody>
      </p:sp>
      <p:pic>
        <p:nvPicPr>
          <p:cNvPr id="9" name="Imagen 8">
            <a:extLst>
              <a:ext uri="{FF2B5EF4-FFF2-40B4-BE49-F238E27FC236}">
                <a16:creationId xmlns:a16="http://schemas.microsoft.com/office/drawing/2014/main" id="{89BD0B96-14F3-D9D2-8C34-0FBBD8D5443F}"/>
              </a:ext>
            </a:extLst>
          </p:cNvPr>
          <p:cNvPicPr>
            <a:picLocks noChangeAspect="1"/>
          </p:cNvPicPr>
          <p:nvPr/>
        </p:nvPicPr>
        <p:blipFill>
          <a:blip r:embed="rId4"/>
          <a:stretch>
            <a:fillRect/>
          </a:stretch>
        </p:blipFill>
        <p:spPr>
          <a:xfrm>
            <a:off x="6196223" y="4078298"/>
            <a:ext cx="5051999" cy="2779702"/>
          </a:xfrm>
          <a:prstGeom prst="rect">
            <a:avLst/>
          </a:prstGeom>
        </p:spPr>
      </p:pic>
    </p:spTree>
    <p:extLst>
      <p:ext uri="{BB962C8B-B14F-4D97-AF65-F5344CB8AC3E}">
        <p14:creationId xmlns:p14="http://schemas.microsoft.com/office/powerpoint/2010/main" val="2638466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08C40-DAD1-5D44-F261-8557DBF62E6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318C159-283B-FCA6-E05C-BC7B48979B7A}"/>
              </a:ext>
            </a:extLst>
          </p:cNvPr>
          <p:cNvSpPr txBox="1"/>
          <p:nvPr/>
        </p:nvSpPr>
        <p:spPr>
          <a:xfrm>
            <a:off x="460965" y="976138"/>
            <a:ext cx="4690161"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X6 (Precipitación mes más seco)</a:t>
            </a:r>
          </a:p>
        </p:txBody>
      </p:sp>
      <p:sp>
        <p:nvSpPr>
          <p:cNvPr id="4" name="Google Shape;49;p15">
            <a:extLst>
              <a:ext uri="{FF2B5EF4-FFF2-40B4-BE49-F238E27FC236}">
                <a16:creationId xmlns:a16="http://schemas.microsoft.com/office/drawing/2014/main" id="{12062E5C-83D0-8E52-3ADA-9FFB9A699D8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Visualización</a:t>
            </a:r>
            <a:r>
              <a:rPr lang="en-US" sz="2400" b="0" kern="0" dirty="0">
                <a:solidFill>
                  <a:schemeClr val="tx1">
                    <a:lumMod val="75000"/>
                    <a:lumOff val="25000"/>
                  </a:schemeClr>
                </a:solidFill>
              </a:rPr>
              <a:t> de variables relevantes</a:t>
            </a:r>
          </a:p>
        </p:txBody>
      </p:sp>
      <p:pic>
        <p:nvPicPr>
          <p:cNvPr id="2" name="Imagen 1">
            <a:extLst>
              <a:ext uri="{FF2B5EF4-FFF2-40B4-BE49-F238E27FC236}">
                <a16:creationId xmlns:a16="http://schemas.microsoft.com/office/drawing/2014/main" id="{FDF02D36-900B-039F-78F7-F69B979773D6}"/>
              </a:ext>
            </a:extLst>
          </p:cNvPr>
          <p:cNvPicPr>
            <a:picLocks noChangeAspect="1"/>
          </p:cNvPicPr>
          <p:nvPr/>
        </p:nvPicPr>
        <p:blipFill>
          <a:blip r:embed="rId2"/>
          <a:stretch>
            <a:fillRect/>
          </a:stretch>
        </p:blipFill>
        <p:spPr>
          <a:xfrm>
            <a:off x="5732903" y="1262498"/>
            <a:ext cx="5603454" cy="2628226"/>
          </a:xfrm>
          <a:prstGeom prst="rect">
            <a:avLst/>
          </a:prstGeom>
        </p:spPr>
      </p:pic>
      <p:sp>
        <p:nvSpPr>
          <p:cNvPr id="7" name="CuadroTexto 6">
            <a:extLst>
              <a:ext uri="{FF2B5EF4-FFF2-40B4-BE49-F238E27FC236}">
                <a16:creationId xmlns:a16="http://schemas.microsoft.com/office/drawing/2014/main" id="{339E7829-6BD7-A6C9-8BD3-4A2C4BCA692B}"/>
              </a:ext>
            </a:extLst>
          </p:cNvPr>
          <p:cNvSpPr txBox="1"/>
          <p:nvPr/>
        </p:nvSpPr>
        <p:spPr>
          <a:xfrm>
            <a:off x="5931818" y="734702"/>
            <a:ext cx="5507759" cy="286360"/>
          </a:xfrm>
          <a:prstGeom prst="rect">
            <a:avLst/>
          </a:prstGeom>
          <a:noFill/>
        </p:spPr>
        <p:txBody>
          <a:bodyPr wrap="square" rtlCol="0">
            <a:spAutoFit/>
          </a:bodyPr>
          <a:lstStyle/>
          <a:p>
            <a:pPr>
              <a:lnSpc>
                <a:spcPts val="1425"/>
              </a:lnSpc>
              <a:buNone/>
            </a:pPr>
            <a:r>
              <a:rPr lang="es-CO" dirty="0">
                <a:latin typeface="Consolas" panose="020B0609020204030204" pitchFamily="49" charset="0"/>
              </a:rPr>
              <a:t>Matriz de pesos (4-vecinos más cercanos)</a:t>
            </a:r>
          </a:p>
        </p:txBody>
      </p:sp>
      <p:pic>
        <p:nvPicPr>
          <p:cNvPr id="9" name="Imagen 8">
            <a:extLst>
              <a:ext uri="{FF2B5EF4-FFF2-40B4-BE49-F238E27FC236}">
                <a16:creationId xmlns:a16="http://schemas.microsoft.com/office/drawing/2014/main" id="{09F01C9F-D142-7D6B-9E1E-3B0EC67B4A03}"/>
              </a:ext>
            </a:extLst>
          </p:cNvPr>
          <p:cNvPicPr>
            <a:picLocks noChangeAspect="1"/>
          </p:cNvPicPr>
          <p:nvPr/>
        </p:nvPicPr>
        <p:blipFill>
          <a:blip r:embed="rId3"/>
          <a:stretch>
            <a:fillRect/>
          </a:stretch>
        </p:blipFill>
        <p:spPr>
          <a:xfrm>
            <a:off x="6196223" y="4078298"/>
            <a:ext cx="5051999" cy="2779702"/>
          </a:xfrm>
          <a:prstGeom prst="rect">
            <a:avLst/>
          </a:prstGeom>
        </p:spPr>
      </p:pic>
      <p:pic>
        <p:nvPicPr>
          <p:cNvPr id="5" name="Imagen 4">
            <a:extLst>
              <a:ext uri="{FF2B5EF4-FFF2-40B4-BE49-F238E27FC236}">
                <a16:creationId xmlns:a16="http://schemas.microsoft.com/office/drawing/2014/main" id="{4D447069-60C6-2F7A-6019-B7650D531954}"/>
              </a:ext>
            </a:extLst>
          </p:cNvPr>
          <p:cNvPicPr>
            <a:picLocks noChangeAspect="1"/>
          </p:cNvPicPr>
          <p:nvPr/>
        </p:nvPicPr>
        <p:blipFill>
          <a:blip r:embed="rId4"/>
          <a:stretch>
            <a:fillRect/>
          </a:stretch>
        </p:blipFill>
        <p:spPr>
          <a:xfrm>
            <a:off x="460965" y="1411981"/>
            <a:ext cx="4551246" cy="5332634"/>
          </a:xfrm>
          <a:prstGeom prst="rect">
            <a:avLst/>
          </a:prstGeom>
        </p:spPr>
      </p:pic>
    </p:spTree>
    <p:extLst>
      <p:ext uri="{BB962C8B-B14F-4D97-AF65-F5344CB8AC3E}">
        <p14:creationId xmlns:p14="http://schemas.microsoft.com/office/powerpoint/2010/main" val="523414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AF7E6F75-A400-16DF-BFED-E089D320B03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espacial (Regresión Logística)</a:t>
            </a:r>
            <a:endParaRPr lang="en-US" sz="2400" b="0" kern="0" dirty="0">
              <a:solidFill>
                <a:schemeClr val="tx1">
                  <a:lumMod val="75000"/>
                  <a:lumOff val="25000"/>
                </a:schemeClr>
              </a:solidFill>
            </a:endParaRPr>
          </a:p>
        </p:txBody>
      </p:sp>
      <p:sp>
        <p:nvSpPr>
          <p:cNvPr id="3" name="CuadroTexto 2">
            <a:extLst>
              <a:ext uri="{FF2B5EF4-FFF2-40B4-BE49-F238E27FC236}">
                <a16:creationId xmlns:a16="http://schemas.microsoft.com/office/drawing/2014/main" id="{4FA3D805-CC0C-FE28-B9D2-ABA6523D1D4C}"/>
              </a:ext>
            </a:extLst>
          </p:cNvPr>
          <p:cNvSpPr txBox="1"/>
          <p:nvPr/>
        </p:nvSpPr>
        <p:spPr>
          <a:xfrm>
            <a:off x="460964" y="562292"/>
            <a:ext cx="7416096" cy="286360"/>
          </a:xfrm>
          <a:prstGeom prst="rect">
            <a:avLst/>
          </a:prstGeom>
          <a:noFill/>
        </p:spPr>
        <p:txBody>
          <a:bodyPr wrap="square" rtlCol="0">
            <a:spAutoFit/>
          </a:bodyPr>
          <a:lstStyle/>
          <a:p>
            <a:pPr>
              <a:lnSpc>
                <a:spcPts val="1425"/>
              </a:lnSpc>
            </a:pPr>
            <a:r>
              <a:rPr lang="es-CO" dirty="0">
                <a:latin typeface="Consolas" panose="020B0609020204030204" pitchFamily="49" charset="0"/>
              </a:rPr>
              <a:t>Usando </a:t>
            </a:r>
            <a:r>
              <a:rPr lang="es-CO" dirty="0" err="1">
                <a:latin typeface="Consolas" panose="020B0609020204030204" pitchFamily="49" charset="0"/>
              </a:rPr>
              <a:t>Generalized</a:t>
            </a:r>
            <a:r>
              <a:rPr lang="es-CO" dirty="0">
                <a:latin typeface="Consolas" panose="020B0609020204030204" pitchFamily="49" charset="0"/>
              </a:rPr>
              <a:t> Linear </a:t>
            </a:r>
            <a:r>
              <a:rPr lang="es-CO" dirty="0" err="1">
                <a:latin typeface="Consolas" panose="020B0609020204030204" pitchFamily="49" charset="0"/>
              </a:rPr>
              <a:t>Mixed-Effects</a:t>
            </a:r>
            <a:r>
              <a:rPr lang="es-CO" dirty="0">
                <a:latin typeface="Consolas" panose="020B0609020204030204" pitchFamily="49" charset="0"/>
              </a:rPr>
              <a:t> </a:t>
            </a:r>
            <a:r>
              <a:rPr lang="es-CO" dirty="0" err="1">
                <a:latin typeface="Consolas" panose="020B0609020204030204" pitchFamily="49" charset="0"/>
              </a:rPr>
              <a:t>Models</a:t>
            </a:r>
            <a:r>
              <a:rPr lang="es-CO" dirty="0">
                <a:latin typeface="Consolas" panose="020B0609020204030204" pitchFamily="49" charset="0"/>
              </a:rPr>
              <a:t> </a:t>
            </a:r>
            <a:r>
              <a:rPr lang="es-CO" b="1" dirty="0">
                <a:latin typeface="Consolas" panose="020B0609020204030204" pitchFamily="49" charset="0"/>
              </a:rPr>
              <a:t>(</a:t>
            </a:r>
            <a:r>
              <a:rPr lang="es-CO" b="1" dirty="0" err="1">
                <a:latin typeface="Consolas" panose="020B0609020204030204" pitchFamily="49" charset="0"/>
              </a:rPr>
              <a:t>glmer</a:t>
            </a:r>
            <a:r>
              <a:rPr lang="es-CO" b="1" dirty="0">
                <a:latin typeface="Consolas" panose="020B0609020204030204" pitchFamily="49" charset="0"/>
              </a:rPr>
              <a:t>)</a:t>
            </a:r>
          </a:p>
        </p:txBody>
      </p:sp>
      <p:pic>
        <p:nvPicPr>
          <p:cNvPr id="5" name="Imagen 4">
            <a:extLst>
              <a:ext uri="{FF2B5EF4-FFF2-40B4-BE49-F238E27FC236}">
                <a16:creationId xmlns:a16="http://schemas.microsoft.com/office/drawing/2014/main" id="{6D14DAA3-95D3-6BCF-9C6A-DD91930B9298}"/>
              </a:ext>
            </a:extLst>
          </p:cNvPr>
          <p:cNvPicPr>
            <a:picLocks noChangeAspect="1"/>
          </p:cNvPicPr>
          <p:nvPr/>
        </p:nvPicPr>
        <p:blipFill>
          <a:blip r:embed="rId2"/>
          <a:stretch>
            <a:fillRect/>
          </a:stretch>
        </p:blipFill>
        <p:spPr>
          <a:xfrm>
            <a:off x="350795" y="1515424"/>
            <a:ext cx="5427402" cy="3420133"/>
          </a:xfrm>
          <a:prstGeom prst="rect">
            <a:avLst/>
          </a:prstGeom>
        </p:spPr>
      </p:pic>
      <p:sp>
        <p:nvSpPr>
          <p:cNvPr id="6" name="CuadroTexto 5">
            <a:extLst>
              <a:ext uri="{FF2B5EF4-FFF2-40B4-BE49-F238E27FC236}">
                <a16:creationId xmlns:a16="http://schemas.microsoft.com/office/drawing/2014/main" id="{46967380-5493-E3EC-B441-CD2911107609}"/>
              </a:ext>
            </a:extLst>
          </p:cNvPr>
          <p:cNvSpPr txBox="1"/>
          <p:nvPr/>
        </p:nvSpPr>
        <p:spPr>
          <a:xfrm>
            <a:off x="350795" y="1140929"/>
            <a:ext cx="5745205" cy="286360"/>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SIN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s-CO" dirty="0">
              <a:latin typeface="Consolas" panose="020B0609020204030204" pitchFamily="49" charset="0"/>
            </a:endParaRPr>
          </a:p>
        </p:txBody>
      </p:sp>
    </p:spTree>
    <p:extLst>
      <p:ext uri="{BB962C8B-B14F-4D97-AF65-F5344CB8AC3E}">
        <p14:creationId xmlns:p14="http://schemas.microsoft.com/office/powerpoint/2010/main" val="3230958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1F21F-9A47-6593-CA86-589521FBCE04}"/>
            </a:ext>
          </a:extLst>
        </p:cNvPr>
        <p:cNvGrpSpPr/>
        <p:nvPr/>
      </p:nvGrpSpPr>
      <p:grpSpPr>
        <a:xfrm>
          <a:off x="0" y="0"/>
          <a:ext cx="0" cy="0"/>
          <a:chOff x="0" y="0"/>
          <a:chExt cx="0" cy="0"/>
        </a:xfrm>
      </p:grpSpPr>
      <p:sp>
        <p:nvSpPr>
          <p:cNvPr id="2" name="Google Shape;49;p15">
            <a:extLst>
              <a:ext uri="{FF2B5EF4-FFF2-40B4-BE49-F238E27FC236}">
                <a16:creationId xmlns:a16="http://schemas.microsoft.com/office/drawing/2014/main" id="{31AB37DD-E606-84F0-3944-AA2A9C44D6CA}"/>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espacial (Regresión Logística)</a:t>
            </a:r>
            <a:endParaRPr lang="en-US" sz="2400" b="0" kern="0" dirty="0">
              <a:solidFill>
                <a:schemeClr val="tx1">
                  <a:lumMod val="75000"/>
                  <a:lumOff val="25000"/>
                </a:schemeClr>
              </a:solidFill>
            </a:endParaRPr>
          </a:p>
        </p:txBody>
      </p:sp>
      <p:sp>
        <p:nvSpPr>
          <p:cNvPr id="3" name="CuadroTexto 2">
            <a:extLst>
              <a:ext uri="{FF2B5EF4-FFF2-40B4-BE49-F238E27FC236}">
                <a16:creationId xmlns:a16="http://schemas.microsoft.com/office/drawing/2014/main" id="{B5D6EE29-47F4-1A78-320C-F7D5C0C6DD00}"/>
              </a:ext>
            </a:extLst>
          </p:cNvPr>
          <p:cNvSpPr txBox="1"/>
          <p:nvPr/>
        </p:nvSpPr>
        <p:spPr>
          <a:xfrm>
            <a:off x="460964" y="562292"/>
            <a:ext cx="7416096" cy="286360"/>
          </a:xfrm>
          <a:prstGeom prst="rect">
            <a:avLst/>
          </a:prstGeom>
          <a:noFill/>
        </p:spPr>
        <p:txBody>
          <a:bodyPr wrap="square" rtlCol="0">
            <a:spAutoFit/>
          </a:bodyPr>
          <a:lstStyle/>
          <a:p>
            <a:pPr>
              <a:lnSpc>
                <a:spcPts val="1425"/>
              </a:lnSpc>
            </a:pPr>
            <a:r>
              <a:rPr lang="es-CO" dirty="0">
                <a:latin typeface="Consolas" panose="020B0609020204030204" pitchFamily="49" charset="0"/>
              </a:rPr>
              <a:t>Usando </a:t>
            </a:r>
            <a:r>
              <a:rPr lang="es-CO" dirty="0" err="1">
                <a:latin typeface="Consolas" panose="020B0609020204030204" pitchFamily="49" charset="0"/>
              </a:rPr>
              <a:t>Generalized</a:t>
            </a:r>
            <a:r>
              <a:rPr lang="es-CO" dirty="0">
                <a:latin typeface="Consolas" panose="020B0609020204030204" pitchFamily="49" charset="0"/>
              </a:rPr>
              <a:t> Linear </a:t>
            </a:r>
            <a:r>
              <a:rPr lang="es-CO" dirty="0" err="1">
                <a:latin typeface="Consolas" panose="020B0609020204030204" pitchFamily="49" charset="0"/>
              </a:rPr>
              <a:t>Mixed-Effects</a:t>
            </a:r>
            <a:r>
              <a:rPr lang="es-CO" dirty="0">
                <a:latin typeface="Consolas" panose="020B0609020204030204" pitchFamily="49" charset="0"/>
              </a:rPr>
              <a:t> </a:t>
            </a:r>
            <a:r>
              <a:rPr lang="es-CO" dirty="0" err="1">
                <a:latin typeface="Consolas" panose="020B0609020204030204" pitchFamily="49" charset="0"/>
              </a:rPr>
              <a:t>Models</a:t>
            </a:r>
            <a:r>
              <a:rPr lang="es-CO" dirty="0">
                <a:latin typeface="Consolas" panose="020B0609020204030204" pitchFamily="49" charset="0"/>
              </a:rPr>
              <a:t> </a:t>
            </a:r>
            <a:r>
              <a:rPr lang="es-CO" b="1" dirty="0">
                <a:latin typeface="Consolas" panose="020B0609020204030204" pitchFamily="49" charset="0"/>
              </a:rPr>
              <a:t>(</a:t>
            </a:r>
            <a:r>
              <a:rPr lang="es-CO" b="1" dirty="0" err="1">
                <a:latin typeface="Consolas" panose="020B0609020204030204" pitchFamily="49" charset="0"/>
              </a:rPr>
              <a:t>glmer</a:t>
            </a:r>
            <a:r>
              <a:rPr lang="es-CO" b="1" dirty="0">
                <a:latin typeface="Consolas" panose="020B0609020204030204" pitchFamily="49" charset="0"/>
              </a:rPr>
              <a:t>)</a:t>
            </a:r>
          </a:p>
        </p:txBody>
      </p:sp>
      <p:pic>
        <p:nvPicPr>
          <p:cNvPr id="5" name="Imagen 4">
            <a:extLst>
              <a:ext uri="{FF2B5EF4-FFF2-40B4-BE49-F238E27FC236}">
                <a16:creationId xmlns:a16="http://schemas.microsoft.com/office/drawing/2014/main" id="{E364D0FB-1274-879E-C4FC-DC355B3C7D38}"/>
              </a:ext>
            </a:extLst>
          </p:cNvPr>
          <p:cNvPicPr>
            <a:picLocks noChangeAspect="1"/>
          </p:cNvPicPr>
          <p:nvPr/>
        </p:nvPicPr>
        <p:blipFill>
          <a:blip r:embed="rId2"/>
          <a:stretch>
            <a:fillRect/>
          </a:stretch>
        </p:blipFill>
        <p:spPr>
          <a:xfrm>
            <a:off x="350795" y="1515424"/>
            <a:ext cx="5427402" cy="3420133"/>
          </a:xfrm>
          <a:prstGeom prst="rect">
            <a:avLst/>
          </a:prstGeom>
        </p:spPr>
      </p:pic>
      <p:sp>
        <p:nvSpPr>
          <p:cNvPr id="6" name="CuadroTexto 5">
            <a:extLst>
              <a:ext uri="{FF2B5EF4-FFF2-40B4-BE49-F238E27FC236}">
                <a16:creationId xmlns:a16="http://schemas.microsoft.com/office/drawing/2014/main" id="{8480DF5E-12C2-5BF1-6446-EF0A0D0F2134}"/>
              </a:ext>
            </a:extLst>
          </p:cNvPr>
          <p:cNvSpPr txBox="1"/>
          <p:nvPr/>
        </p:nvSpPr>
        <p:spPr>
          <a:xfrm>
            <a:off x="350795" y="1140929"/>
            <a:ext cx="5745205" cy="286360"/>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SIN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s-CO" dirty="0">
              <a:latin typeface="Consolas" panose="020B0609020204030204" pitchFamily="49" charset="0"/>
            </a:endParaRPr>
          </a:p>
        </p:txBody>
      </p:sp>
      <p:sp>
        <p:nvSpPr>
          <p:cNvPr id="7" name="CuadroTexto 6">
            <a:extLst>
              <a:ext uri="{FF2B5EF4-FFF2-40B4-BE49-F238E27FC236}">
                <a16:creationId xmlns:a16="http://schemas.microsoft.com/office/drawing/2014/main" id="{C68DFD76-CAD6-8D19-D57D-C88A0BA7A55C}"/>
              </a:ext>
            </a:extLst>
          </p:cNvPr>
          <p:cNvSpPr txBox="1"/>
          <p:nvPr/>
        </p:nvSpPr>
        <p:spPr>
          <a:xfrm>
            <a:off x="6621137" y="1130256"/>
            <a:ext cx="5745205" cy="824969"/>
          </a:xfrm>
          <a:prstGeom prst="rect">
            <a:avLst/>
          </a:prstGeom>
          <a:noFill/>
        </p:spPr>
        <p:txBody>
          <a:bodyPr wrap="square" rtlCol="0">
            <a:spAutoFit/>
          </a:bodyPr>
          <a:lstStyle/>
          <a:p>
            <a:pPr>
              <a:lnSpc>
                <a:spcPts val="1425"/>
              </a:lnSpc>
              <a:buNone/>
            </a:pPr>
            <a:r>
              <a:rPr lang="es-CO" dirty="0" err="1">
                <a:latin typeface="Consolas" panose="020B0609020204030204" pitchFamily="49" charset="0"/>
              </a:rPr>
              <a:t>Regresi</a:t>
            </a:r>
            <a:r>
              <a:rPr lang="en-US" dirty="0" err="1">
                <a:latin typeface="Consolas" panose="020B0609020204030204" pitchFamily="49" charset="0"/>
              </a:rPr>
              <a:t>ón</a:t>
            </a:r>
            <a:r>
              <a:rPr lang="en-US" dirty="0">
                <a:latin typeface="Consolas" panose="020B0609020204030204" pitchFamily="49" charset="0"/>
              </a:rPr>
              <a:t> </a:t>
            </a:r>
            <a:r>
              <a:rPr lang="en-US" dirty="0" err="1">
                <a:latin typeface="Consolas" panose="020B0609020204030204" pitchFamily="49" charset="0"/>
              </a:rPr>
              <a:t>logística</a:t>
            </a:r>
            <a:r>
              <a:rPr lang="en-US" dirty="0">
                <a:latin typeface="Consolas" panose="020B0609020204030204" pitchFamily="49" charset="0"/>
              </a:rPr>
              <a:t> </a:t>
            </a:r>
            <a:r>
              <a:rPr lang="en-US" b="1" dirty="0">
                <a:latin typeface="Consolas" panose="020B0609020204030204" pitchFamily="49" charset="0"/>
              </a:rPr>
              <a:t>CON</a:t>
            </a:r>
            <a:r>
              <a:rPr lang="en-US" dirty="0">
                <a:latin typeface="Consolas" panose="020B0609020204030204" pitchFamily="49" charset="0"/>
              </a:rPr>
              <a:t> </a:t>
            </a:r>
            <a:r>
              <a:rPr lang="en-US" dirty="0" err="1">
                <a:latin typeface="Consolas" panose="020B0609020204030204" pitchFamily="49" charset="0"/>
              </a:rPr>
              <a:t>efecto</a:t>
            </a:r>
            <a:r>
              <a:rPr lang="en-US" dirty="0">
                <a:latin typeface="Consolas" panose="020B0609020204030204" pitchFamily="49" charset="0"/>
              </a:rPr>
              <a:t> </a:t>
            </a:r>
            <a:r>
              <a:rPr lang="en-US" dirty="0" err="1">
                <a:latin typeface="Consolas" panose="020B0609020204030204" pitchFamily="49" charset="0"/>
              </a:rPr>
              <a:t>aleatorio</a:t>
            </a:r>
            <a:endParaRPr lang="en-US" dirty="0">
              <a:latin typeface="Consolas" panose="020B0609020204030204" pitchFamily="49" charset="0"/>
            </a:endParaRPr>
          </a:p>
          <a:p>
            <a:pPr>
              <a:lnSpc>
                <a:spcPts val="1425"/>
              </a:lnSpc>
              <a:buNone/>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dirty="0" err="1">
                <a:latin typeface="Consolas" panose="020B0609020204030204" pitchFamily="49" charset="0"/>
              </a:rPr>
              <a:t>Unidades</a:t>
            </a:r>
            <a:r>
              <a:rPr lang="en-US" dirty="0">
                <a:latin typeface="Consolas" panose="020B0609020204030204" pitchFamily="49" charset="0"/>
              </a:rPr>
              <a:t> </a:t>
            </a:r>
            <a:r>
              <a:rPr lang="en-US" dirty="0" err="1">
                <a:latin typeface="Consolas" panose="020B0609020204030204" pitchFamily="49" charset="0"/>
              </a:rPr>
              <a:t>agrupadas</a:t>
            </a:r>
            <a:r>
              <a:rPr lang="en-US" dirty="0">
                <a:latin typeface="Consolas" panose="020B0609020204030204" pitchFamily="49" charset="0"/>
              </a:rPr>
              <a:t> a </a:t>
            </a:r>
            <a:r>
              <a:rPr lang="en-US" dirty="0" err="1">
                <a:latin typeface="Consolas" panose="020B0609020204030204" pitchFamily="49" charset="0"/>
              </a:rPr>
              <a:t>nivel</a:t>
            </a:r>
            <a:r>
              <a:rPr lang="en-US" dirty="0">
                <a:latin typeface="Consolas" panose="020B0609020204030204" pitchFamily="49" charset="0"/>
              </a:rPr>
              <a:t> de </a:t>
            </a:r>
            <a:r>
              <a:rPr lang="en-US" dirty="0" err="1">
                <a:latin typeface="Consolas" panose="020B0609020204030204" pitchFamily="49" charset="0"/>
              </a:rPr>
              <a:t>departamentos</a:t>
            </a:r>
            <a:endParaRPr lang="es-CO" dirty="0">
              <a:latin typeface="Consolas" panose="020B0609020204030204" pitchFamily="49" charset="0"/>
            </a:endParaRPr>
          </a:p>
        </p:txBody>
      </p:sp>
      <p:pic>
        <p:nvPicPr>
          <p:cNvPr id="9" name="Imagen 8">
            <a:extLst>
              <a:ext uri="{FF2B5EF4-FFF2-40B4-BE49-F238E27FC236}">
                <a16:creationId xmlns:a16="http://schemas.microsoft.com/office/drawing/2014/main" id="{680F303A-F49F-252C-0743-70AC0628D768}"/>
              </a:ext>
            </a:extLst>
          </p:cNvPr>
          <p:cNvPicPr>
            <a:picLocks noChangeAspect="1"/>
          </p:cNvPicPr>
          <p:nvPr/>
        </p:nvPicPr>
        <p:blipFill>
          <a:blip r:embed="rId3"/>
          <a:stretch>
            <a:fillRect/>
          </a:stretch>
        </p:blipFill>
        <p:spPr>
          <a:xfrm>
            <a:off x="6096000" y="1955225"/>
            <a:ext cx="5816899" cy="4407126"/>
          </a:xfrm>
          <a:prstGeom prst="rect">
            <a:avLst/>
          </a:prstGeom>
        </p:spPr>
      </p:pic>
      <p:cxnSp>
        <p:nvCxnSpPr>
          <p:cNvPr id="11" name="Conector recto 10">
            <a:extLst>
              <a:ext uri="{FF2B5EF4-FFF2-40B4-BE49-F238E27FC236}">
                <a16:creationId xmlns:a16="http://schemas.microsoft.com/office/drawing/2014/main" id="{DC070D1B-6659-4635-CD39-DAA8EFE2F2E3}"/>
              </a:ext>
            </a:extLst>
          </p:cNvPr>
          <p:cNvCxnSpPr/>
          <p:nvPr/>
        </p:nvCxnSpPr>
        <p:spPr>
          <a:xfrm>
            <a:off x="8185533" y="2809301"/>
            <a:ext cx="138812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4274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4A6FCD-9650-5136-C1FE-18C4CCA5D17F}"/>
              </a:ext>
            </a:extLst>
          </p:cNvPr>
          <p:cNvPicPr>
            <a:picLocks noChangeAspect="1"/>
          </p:cNvPicPr>
          <p:nvPr/>
        </p:nvPicPr>
        <p:blipFill>
          <a:blip r:embed="rId2"/>
          <a:stretch>
            <a:fillRect/>
          </a:stretch>
        </p:blipFill>
        <p:spPr>
          <a:xfrm>
            <a:off x="77118" y="804905"/>
            <a:ext cx="4808576" cy="5666831"/>
          </a:xfrm>
          <a:prstGeom prst="rect">
            <a:avLst/>
          </a:prstGeom>
        </p:spPr>
      </p:pic>
      <p:sp>
        <p:nvSpPr>
          <p:cNvPr id="4" name="Google Shape;49;p15">
            <a:extLst>
              <a:ext uri="{FF2B5EF4-FFF2-40B4-BE49-F238E27FC236}">
                <a16:creationId xmlns:a16="http://schemas.microsoft.com/office/drawing/2014/main" id="{7DCD5DAD-DE7C-F66B-0BAE-E4AAE601B049}"/>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A7813408-8A36-BBE4-B8D0-050C8B961211}"/>
              </a:ext>
            </a:extLst>
          </p:cNvPr>
          <p:cNvSpPr txBox="1"/>
          <p:nvPr/>
        </p:nvSpPr>
        <p:spPr>
          <a:xfrm>
            <a:off x="4885694" y="804905"/>
            <a:ext cx="5466110" cy="465897"/>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a:lnSpc>
                <a:spcPts val="1425"/>
              </a:lnSpc>
            </a:pPr>
            <a:endParaRPr lang="en-US" dirty="0">
              <a:latin typeface="Consolas" panose="020B0609020204030204" pitchFamily="49" charset="0"/>
            </a:endParaRPr>
          </a:p>
        </p:txBody>
      </p:sp>
    </p:spTree>
    <p:extLst>
      <p:ext uri="{BB962C8B-B14F-4D97-AF65-F5344CB8AC3E}">
        <p14:creationId xmlns:p14="http://schemas.microsoft.com/office/powerpoint/2010/main" val="1936044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D18C-DD27-2C97-96B3-5796B288553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E45A4CB-761A-88F7-9C86-4739911BBFEE}"/>
              </a:ext>
            </a:extLst>
          </p:cNvPr>
          <p:cNvPicPr>
            <a:picLocks noChangeAspect="1"/>
          </p:cNvPicPr>
          <p:nvPr/>
        </p:nvPicPr>
        <p:blipFill>
          <a:blip r:embed="rId2"/>
          <a:stretch>
            <a:fillRect/>
          </a:stretch>
        </p:blipFill>
        <p:spPr>
          <a:xfrm>
            <a:off x="1311008" y="642697"/>
            <a:ext cx="3271346" cy="3855230"/>
          </a:xfrm>
          <a:prstGeom prst="rect">
            <a:avLst/>
          </a:prstGeom>
        </p:spPr>
      </p:pic>
      <p:sp>
        <p:nvSpPr>
          <p:cNvPr id="4" name="Google Shape;49;p15">
            <a:extLst>
              <a:ext uri="{FF2B5EF4-FFF2-40B4-BE49-F238E27FC236}">
                <a16:creationId xmlns:a16="http://schemas.microsoft.com/office/drawing/2014/main" id="{2C01BD19-BAF3-6FD8-A12D-D34BE6B1CF8D}"/>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2377ED0B-12B4-5478-A6E8-08B6CA8EBBE0}"/>
              </a:ext>
            </a:extLst>
          </p:cNvPr>
          <p:cNvSpPr txBox="1"/>
          <p:nvPr/>
        </p:nvSpPr>
        <p:spPr>
          <a:xfrm>
            <a:off x="4885694" y="804905"/>
            <a:ext cx="5466110" cy="1184042"/>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marL="285750" indent="-285750">
              <a:lnSpc>
                <a:spcPts val="1425"/>
              </a:lnSpc>
              <a:buFont typeface="Arial" panose="020B0604020202020204" pitchFamily="34" charset="0"/>
              <a:buChar char="•"/>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b="1" dirty="0" err="1">
                <a:latin typeface="Consolas" panose="020B0609020204030204" pitchFamily="49" charset="0"/>
              </a:rPr>
              <a:t>Dependencia</a:t>
            </a:r>
            <a:r>
              <a:rPr lang="en-US" b="1" dirty="0">
                <a:latin typeface="Consolas" panose="020B0609020204030204" pitchFamily="49" charset="0"/>
              </a:rPr>
              <a:t>: </a:t>
            </a:r>
            <a:r>
              <a:rPr lang="en-US" dirty="0" err="1">
                <a:latin typeface="Consolas" panose="020B0609020204030204" pitchFamily="49" charset="0"/>
              </a:rPr>
              <a:t>Modelos</a:t>
            </a:r>
            <a:r>
              <a:rPr lang="en-US" dirty="0">
                <a:latin typeface="Consolas" panose="020B0609020204030204" pitchFamily="49" charset="0"/>
              </a:rPr>
              <a:t> </a:t>
            </a:r>
            <a:r>
              <a:rPr lang="en-US" dirty="0" err="1">
                <a:latin typeface="Consolas" panose="020B0609020204030204" pitchFamily="49" charset="0"/>
              </a:rPr>
              <a:t>autoregresivos</a:t>
            </a:r>
            <a:r>
              <a:rPr lang="en-US" dirty="0">
                <a:latin typeface="Consolas" panose="020B0609020204030204" pitchFamily="49" charset="0"/>
              </a:rPr>
              <a:t> SAR</a:t>
            </a:r>
          </a:p>
          <a:p>
            <a:pPr>
              <a:lnSpc>
                <a:spcPts val="1425"/>
              </a:lnSpc>
            </a:pPr>
            <a:r>
              <a:rPr lang="en-US" b="1" dirty="0">
                <a:latin typeface="Consolas" panose="020B0609020204030204" pitchFamily="49" charset="0"/>
              </a:rPr>
              <a:t> </a:t>
            </a:r>
          </a:p>
          <a:p>
            <a:pPr marL="285750" indent="-285750">
              <a:lnSpc>
                <a:spcPts val="1425"/>
              </a:lnSpc>
              <a:buFont typeface="Arial" panose="020B0604020202020204" pitchFamily="34" charset="0"/>
              <a:buChar char="•"/>
            </a:pPr>
            <a:r>
              <a:rPr lang="en-US" b="1" dirty="0" err="1">
                <a:latin typeface="Consolas" panose="020B0609020204030204" pitchFamily="49" charset="0"/>
              </a:rPr>
              <a:t>Heterogeneidad</a:t>
            </a:r>
            <a:r>
              <a:rPr lang="en-US" b="1" dirty="0">
                <a:latin typeface="Consolas" panose="020B0609020204030204" pitchFamily="49" charset="0"/>
              </a:rPr>
              <a:t>: </a:t>
            </a:r>
            <a:r>
              <a:rPr lang="en-US" dirty="0" err="1">
                <a:latin typeface="Consolas" panose="020B0609020204030204" pitchFamily="49" charset="0"/>
              </a:rPr>
              <a:t>Departamentos</a:t>
            </a:r>
            <a:r>
              <a:rPr lang="en-US" dirty="0">
                <a:latin typeface="Consolas" panose="020B0609020204030204" pitchFamily="49" charset="0"/>
              </a:rPr>
              <a:t> (</a:t>
            </a:r>
            <a:r>
              <a:rPr lang="en-US" dirty="0" err="1">
                <a:latin typeface="Consolas" panose="020B0609020204030204" pitchFamily="49" charset="0"/>
              </a:rPr>
              <a:t>Régimenes</a:t>
            </a:r>
            <a:r>
              <a:rPr lang="en-US" dirty="0">
                <a:latin typeface="Consolas" panose="020B0609020204030204" pitchFamily="49" charset="0"/>
              </a:rPr>
              <a:t> </a:t>
            </a:r>
            <a:r>
              <a:rPr lang="en-US" dirty="0" err="1">
                <a:latin typeface="Consolas" panose="020B0609020204030204" pitchFamily="49" charset="0"/>
              </a:rPr>
              <a:t>espaciales</a:t>
            </a:r>
            <a:r>
              <a:rPr lang="en-US" dirty="0">
                <a:latin typeface="Consolas" panose="020B0609020204030204" pitchFamily="49" charset="0"/>
              </a:rPr>
              <a:t>)</a:t>
            </a:r>
            <a:endParaRPr lang="es-CO" dirty="0">
              <a:latin typeface="Consolas" panose="020B0609020204030204" pitchFamily="49" charset="0"/>
            </a:endParaRPr>
          </a:p>
        </p:txBody>
      </p:sp>
      <p:pic>
        <p:nvPicPr>
          <p:cNvPr id="7" name="Imagen 6">
            <a:extLst>
              <a:ext uri="{FF2B5EF4-FFF2-40B4-BE49-F238E27FC236}">
                <a16:creationId xmlns:a16="http://schemas.microsoft.com/office/drawing/2014/main" id="{CCCC0EDA-FF14-6E90-29B9-E96AADE403C2}"/>
              </a:ext>
            </a:extLst>
          </p:cNvPr>
          <p:cNvPicPr>
            <a:picLocks noChangeAspect="1"/>
          </p:cNvPicPr>
          <p:nvPr/>
        </p:nvPicPr>
        <p:blipFill>
          <a:blip r:embed="rId3"/>
          <a:stretch>
            <a:fillRect/>
          </a:stretch>
        </p:blipFill>
        <p:spPr>
          <a:xfrm>
            <a:off x="5238234" y="2223078"/>
            <a:ext cx="5156312" cy="1199490"/>
          </a:xfrm>
          <a:prstGeom prst="rect">
            <a:avLst/>
          </a:prstGeom>
        </p:spPr>
      </p:pic>
      <p:pic>
        <p:nvPicPr>
          <p:cNvPr id="9" name="Imagen 8">
            <a:extLst>
              <a:ext uri="{FF2B5EF4-FFF2-40B4-BE49-F238E27FC236}">
                <a16:creationId xmlns:a16="http://schemas.microsoft.com/office/drawing/2014/main" id="{3CA42E01-7A51-EAD9-221D-2A32DCAA6590}"/>
              </a:ext>
            </a:extLst>
          </p:cNvPr>
          <p:cNvPicPr>
            <a:picLocks noChangeAspect="1"/>
          </p:cNvPicPr>
          <p:nvPr/>
        </p:nvPicPr>
        <p:blipFill>
          <a:blip r:embed="rId4"/>
          <a:stretch>
            <a:fillRect/>
          </a:stretch>
        </p:blipFill>
        <p:spPr>
          <a:xfrm>
            <a:off x="5238234" y="3487206"/>
            <a:ext cx="3828648" cy="1639228"/>
          </a:xfrm>
          <a:prstGeom prst="rect">
            <a:avLst/>
          </a:prstGeom>
        </p:spPr>
      </p:pic>
      <p:sp>
        <p:nvSpPr>
          <p:cNvPr id="8" name="Rectangle 2">
            <a:extLst>
              <a:ext uri="{FF2B5EF4-FFF2-40B4-BE49-F238E27FC236}">
                <a16:creationId xmlns:a16="http://schemas.microsoft.com/office/drawing/2014/main" id="{6B4AF970-9CB5-74D2-FF12-E06F1E62EFD5}"/>
              </a:ext>
            </a:extLst>
          </p:cNvPr>
          <p:cNvSpPr>
            <a:spLocks noChangeArrowheads="1"/>
          </p:cNvSpPr>
          <p:nvPr/>
        </p:nvSpPr>
        <p:spPr bwMode="auto">
          <a:xfrm>
            <a:off x="372439" y="5459210"/>
            <a:ext cx="90265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CO" altLang="es-CO" dirty="0"/>
              <a:t>Rho (ρ) = 0.35357, p-</a:t>
            </a:r>
            <a:r>
              <a:rPr lang="es-CO" altLang="es-CO" dirty="0" err="1"/>
              <a:t>value</a:t>
            </a:r>
            <a:r>
              <a:rPr lang="es-CO" altLang="es-CO" dirty="0"/>
              <a:t>&lt;0.05: Retardo espacial positivo y significativo.</a:t>
            </a:r>
          </a:p>
          <a:p>
            <a:pPr marL="285750" lvl="0" indent="-285750" eaLnBrk="0" fontAlgn="base" hangingPunct="0">
              <a:spcBef>
                <a:spcPct val="0"/>
              </a:spcBef>
              <a:spcAft>
                <a:spcPct val="0"/>
              </a:spcAft>
              <a:buFont typeface="Arial" panose="020B0604020202020204" pitchFamily="34" charset="0"/>
              <a:buChar char="•"/>
            </a:pPr>
            <a:r>
              <a:rPr lang="es-CO" altLang="es-CO" dirty="0"/>
              <a:t>P-</a:t>
            </a:r>
            <a:r>
              <a:rPr lang="es-CO" altLang="es-CO" dirty="0" err="1"/>
              <a:t>value</a:t>
            </a:r>
            <a:r>
              <a:rPr lang="es-CO" altLang="es-CO" dirty="0"/>
              <a:t> = 0.0021292. </a:t>
            </a:r>
            <a:r>
              <a:rPr lang="es-CO" dirty="0"/>
              <a:t>Justifica el uso del modelo SAR en lugar de una regresión clásica.</a:t>
            </a:r>
          </a:p>
          <a:p>
            <a:pPr marL="285750" lvl="0" indent="-285750" eaLnBrk="0" fontAlgn="base" hangingPunct="0">
              <a:spcBef>
                <a:spcPct val="0"/>
              </a:spcBef>
              <a:spcAft>
                <a:spcPct val="0"/>
              </a:spcAft>
              <a:buFont typeface="Arial" panose="020B0604020202020204" pitchFamily="34" charset="0"/>
              <a:buChar char="•"/>
            </a:pPr>
            <a:r>
              <a:rPr lang="en-US" dirty="0"/>
              <a:t>AIC (SAR) = 2871.5 vs AIC (OLS) = 2941.1</a:t>
            </a:r>
            <a:endParaRPr lang="es-CO" altLang="es-CO" dirty="0"/>
          </a:p>
        </p:txBody>
      </p:sp>
      <p:cxnSp>
        <p:nvCxnSpPr>
          <p:cNvPr id="12" name="Conector recto 11">
            <a:extLst>
              <a:ext uri="{FF2B5EF4-FFF2-40B4-BE49-F238E27FC236}">
                <a16:creationId xmlns:a16="http://schemas.microsoft.com/office/drawing/2014/main" id="{93362141-6FBE-740F-5D37-F806625BF755}"/>
              </a:ext>
            </a:extLst>
          </p:cNvPr>
          <p:cNvCxnSpPr>
            <a:cxnSpLocks/>
          </p:cNvCxnSpPr>
          <p:nvPr/>
        </p:nvCxnSpPr>
        <p:spPr>
          <a:xfrm>
            <a:off x="5238234" y="3657600"/>
            <a:ext cx="3690482"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3" name="Conector recto 12">
            <a:extLst>
              <a:ext uri="{FF2B5EF4-FFF2-40B4-BE49-F238E27FC236}">
                <a16:creationId xmlns:a16="http://schemas.microsoft.com/office/drawing/2014/main" id="{C6BEC410-DD3A-EEC4-5021-B4BC5279EC92}"/>
              </a:ext>
            </a:extLst>
          </p:cNvPr>
          <p:cNvCxnSpPr>
            <a:cxnSpLocks/>
          </p:cNvCxnSpPr>
          <p:nvPr/>
        </p:nvCxnSpPr>
        <p:spPr>
          <a:xfrm>
            <a:off x="5302498" y="4856604"/>
            <a:ext cx="2022897"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DBE7BCC2-E46D-A27C-CFB7-2C2905E7D176}"/>
              </a:ext>
            </a:extLst>
          </p:cNvPr>
          <p:cNvCxnSpPr>
            <a:cxnSpLocks/>
          </p:cNvCxnSpPr>
          <p:nvPr/>
        </p:nvCxnSpPr>
        <p:spPr>
          <a:xfrm>
            <a:off x="5267610" y="4513243"/>
            <a:ext cx="2220552"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3451D270-D6DD-57A8-065C-4D2D7D8479C4}"/>
              </a:ext>
            </a:extLst>
          </p:cNvPr>
          <p:cNvCxnSpPr>
            <a:cxnSpLocks/>
          </p:cNvCxnSpPr>
          <p:nvPr/>
        </p:nvCxnSpPr>
        <p:spPr>
          <a:xfrm>
            <a:off x="5243739" y="5128352"/>
            <a:ext cx="2498804" cy="0"/>
          </a:xfrm>
          <a:prstGeom prst="line">
            <a:avLst/>
          </a:prstGeom>
          <a:ln w="63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646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280A2-F831-84E6-62C5-04C1F2C2FC84}"/>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C682987E-345C-031C-B4FE-34A017A8CDA3}"/>
              </a:ext>
            </a:extLst>
          </p:cNvPr>
          <p:cNvPicPr>
            <a:picLocks noChangeAspect="1"/>
          </p:cNvPicPr>
          <p:nvPr/>
        </p:nvPicPr>
        <p:blipFill>
          <a:blip r:embed="rId2"/>
          <a:stretch>
            <a:fillRect/>
          </a:stretch>
        </p:blipFill>
        <p:spPr>
          <a:xfrm>
            <a:off x="5105592" y="3582260"/>
            <a:ext cx="4324572" cy="1644735"/>
          </a:xfrm>
          <a:prstGeom prst="rect">
            <a:avLst/>
          </a:prstGeom>
        </p:spPr>
      </p:pic>
      <p:pic>
        <p:nvPicPr>
          <p:cNvPr id="3" name="Imagen 2">
            <a:extLst>
              <a:ext uri="{FF2B5EF4-FFF2-40B4-BE49-F238E27FC236}">
                <a16:creationId xmlns:a16="http://schemas.microsoft.com/office/drawing/2014/main" id="{5721F9B3-3D92-74C5-ABD3-943B1FE1E03E}"/>
              </a:ext>
            </a:extLst>
          </p:cNvPr>
          <p:cNvPicPr>
            <a:picLocks noChangeAspect="1"/>
          </p:cNvPicPr>
          <p:nvPr/>
        </p:nvPicPr>
        <p:blipFill>
          <a:blip r:embed="rId3"/>
          <a:stretch>
            <a:fillRect/>
          </a:stretch>
        </p:blipFill>
        <p:spPr>
          <a:xfrm>
            <a:off x="1311008" y="642697"/>
            <a:ext cx="3271346" cy="3855230"/>
          </a:xfrm>
          <a:prstGeom prst="rect">
            <a:avLst/>
          </a:prstGeom>
        </p:spPr>
      </p:pic>
      <p:sp>
        <p:nvSpPr>
          <p:cNvPr id="4" name="Google Shape;49;p15">
            <a:extLst>
              <a:ext uri="{FF2B5EF4-FFF2-40B4-BE49-F238E27FC236}">
                <a16:creationId xmlns:a16="http://schemas.microsoft.com/office/drawing/2014/main" id="{F33FACAC-8912-2AC8-E1C4-2AEC3BD9D60C}"/>
              </a:ext>
            </a:extLst>
          </p:cNvPr>
          <p:cNvSpPr txBox="1">
            <a:spLocks/>
          </p:cNvSpPr>
          <p:nvPr/>
        </p:nvSpPr>
        <p:spPr>
          <a:xfrm>
            <a:off x="460965" y="163290"/>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s-CO" sz="2400" kern="0" dirty="0">
                <a:solidFill>
                  <a:schemeClr val="tx1">
                    <a:lumMod val="75000"/>
                    <a:lumOff val="25000"/>
                  </a:schemeClr>
                </a:solidFill>
              </a:rPr>
              <a:t>Nivel de Municipio. </a:t>
            </a:r>
            <a:r>
              <a:rPr lang="es-CO" sz="2400" b="0" kern="0" dirty="0">
                <a:solidFill>
                  <a:schemeClr val="tx1">
                    <a:lumMod val="75000"/>
                    <a:lumOff val="25000"/>
                  </a:schemeClr>
                </a:solidFill>
              </a:rPr>
              <a:t>Heterogeneidad y dependencia espacial</a:t>
            </a:r>
            <a:endParaRPr lang="en-US" sz="2400" b="0" kern="0" dirty="0">
              <a:solidFill>
                <a:schemeClr val="tx1">
                  <a:lumMod val="75000"/>
                  <a:lumOff val="25000"/>
                </a:schemeClr>
              </a:solidFill>
            </a:endParaRPr>
          </a:p>
        </p:txBody>
      </p:sp>
      <p:sp>
        <p:nvSpPr>
          <p:cNvPr id="5" name="CuadroTexto 4">
            <a:extLst>
              <a:ext uri="{FF2B5EF4-FFF2-40B4-BE49-F238E27FC236}">
                <a16:creationId xmlns:a16="http://schemas.microsoft.com/office/drawing/2014/main" id="{D640D471-A77A-2755-3B38-A4CAC65FE5EC}"/>
              </a:ext>
            </a:extLst>
          </p:cNvPr>
          <p:cNvSpPr txBox="1"/>
          <p:nvPr/>
        </p:nvSpPr>
        <p:spPr>
          <a:xfrm>
            <a:off x="4885694" y="804905"/>
            <a:ext cx="7199810" cy="1004506"/>
          </a:xfrm>
          <a:prstGeom prst="rect">
            <a:avLst/>
          </a:prstGeom>
          <a:noFill/>
        </p:spPr>
        <p:txBody>
          <a:bodyPr wrap="square" rtlCol="0">
            <a:spAutoFit/>
          </a:bodyPr>
          <a:lstStyle/>
          <a:p>
            <a:pPr marL="285750" indent="-285750">
              <a:lnSpc>
                <a:spcPts val="1425"/>
              </a:lnSpc>
              <a:buFont typeface="Arial" panose="020B0604020202020204" pitchFamily="34" charset="0"/>
              <a:buChar char="•"/>
            </a:pPr>
            <a:r>
              <a:rPr lang="es-CO" b="1" dirty="0">
                <a:latin typeface="Consolas" panose="020B0609020204030204" pitchFamily="49" charset="0"/>
              </a:rPr>
              <a:t>Matriz de pesos: </a:t>
            </a:r>
            <a:r>
              <a:rPr lang="es-CO" dirty="0">
                <a:latin typeface="Consolas" panose="020B0609020204030204" pitchFamily="49" charset="0"/>
              </a:rPr>
              <a:t>4 vecinos m</a:t>
            </a:r>
            <a:r>
              <a:rPr lang="en-US" dirty="0" err="1">
                <a:latin typeface="Consolas" panose="020B0609020204030204" pitchFamily="49" charset="0"/>
              </a:rPr>
              <a:t>ás</a:t>
            </a:r>
            <a:r>
              <a:rPr lang="en-US" dirty="0">
                <a:latin typeface="Consolas" panose="020B0609020204030204" pitchFamily="49" charset="0"/>
              </a:rPr>
              <a:t> </a:t>
            </a:r>
            <a:r>
              <a:rPr lang="en-US" dirty="0" err="1">
                <a:latin typeface="Consolas" panose="020B0609020204030204" pitchFamily="49" charset="0"/>
              </a:rPr>
              <a:t>cercanos</a:t>
            </a:r>
            <a:endParaRPr lang="en-US" dirty="0">
              <a:latin typeface="Consolas" panose="020B0609020204030204" pitchFamily="49" charset="0"/>
            </a:endParaRPr>
          </a:p>
          <a:p>
            <a:pPr marL="285750" indent="-285750">
              <a:lnSpc>
                <a:spcPts val="1425"/>
              </a:lnSpc>
              <a:buFont typeface="Arial" panose="020B0604020202020204" pitchFamily="34" charset="0"/>
              <a:buChar char="•"/>
            </a:pPr>
            <a:endParaRPr lang="en-US" dirty="0">
              <a:latin typeface="Consolas" panose="020B0609020204030204" pitchFamily="49" charset="0"/>
            </a:endParaRPr>
          </a:p>
          <a:p>
            <a:pPr marL="285750" indent="-285750">
              <a:lnSpc>
                <a:spcPts val="1425"/>
              </a:lnSpc>
              <a:buFont typeface="Arial" panose="020B0604020202020204" pitchFamily="34" charset="0"/>
              <a:buChar char="•"/>
            </a:pPr>
            <a:r>
              <a:rPr lang="en-US" b="1" dirty="0" err="1">
                <a:latin typeface="Consolas" panose="020B0609020204030204" pitchFamily="49" charset="0"/>
              </a:rPr>
              <a:t>Dependencia</a:t>
            </a:r>
            <a:r>
              <a:rPr lang="en-US" b="1" dirty="0">
                <a:latin typeface="Consolas" panose="020B0609020204030204" pitchFamily="49" charset="0"/>
              </a:rPr>
              <a:t>: </a:t>
            </a:r>
            <a:r>
              <a:rPr lang="en-US" dirty="0" err="1">
                <a:latin typeface="Consolas" panose="020B0609020204030204" pitchFamily="49" charset="0"/>
              </a:rPr>
              <a:t>Modelos</a:t>
            </a:r>
            <a:r>
              <a:rPr lang="en-US" dirty="0">
                <a:latin typeface="Consolas" panose="020B0609020204030204" pitchFamily="49" charset="0"/>
              </a:rPr>
              <a:t> </a:t>
            </a:r>
            <a:r>
              <a:rPr lang="en-US" dirty="0" err="1">
                <a:latin typeface="Consolas" panose="020B0609020204030204" pitchFamily="49" charset="0"/>
              </a:rPr>
              <a:t>autoregresivos</a:t>
            </a:r>
            <a:r>
              <a:rPr lang="en-US" dirty="0">
                <a:latin typeface="Consolas" panose="020B0609020204030204" pitchFamily="49" charset="0"/>
              </a:rPr>
              <a:t> SAR</a:t>
            </a:r>
          </a:p>
          <a:p>
            <a:pPr>
              <a:lnSpc>
                <a:spcPts val="1425"/>
              </a:lnSpc>
            </a:pPr>
            <a:r>
              <a:rPr lang="en-US" b="1" dirty="0">
                <a:latin typeface="Consolas" panose="020B0609020204030204" pitchFamily="49" charset="0"/>
              </a:rPr>
              <a:t> </a:t>
            </a:r>
          </a:p>
          <a:p>
            <a:pPr marL="285750" indent="-285750">
              <a:lnSpc>
                <a:spcPts val="1425"/>
              </a:lnSpc>
              <a:buFont typeface="Arial" panose="020B0604020202020204" pitchFamily="34" charset="0"/>
              <a:buChar char="•"/>
            </a:pPr>
            <a:r>
              <a:rPr lang="en-US" b="1" dirty="0">
                <a:latin typeface="Consolas" panose="020B0609020204030204" pitchFamily="49" charset="0"/>
              </a:rPr>
              <a:t>Sin </a:t>
            </a:r>
            <a:r>
              <a:rPr lang="en-US" b="1" dirty="0" err="1">
                <a:latin typeface="Consolas" panose="020B0609020204030204" pitchFamily="49" charset="0"/>
              </a:rPr>
              <a:t>considerar</a:t>
            </a:r>
            <a:r>
              <a:rPr lang="en-US" b="1" dirty="0">
                <a:latin typeface="Consolas" panose="020B0609020204030204" pitchFamily="49" charset="0"/>
              </a:rPr>
              <a:t> regimens </a:t>
            </a:r>
            <a:r>
              <a:rPr lang="en-US" b="1" dirty="0" err="1">
                <a:latin typeface="Consolas" panose="020B0609020204030204" pitchFamily="49" charset="0"/>
              </a:rPr>
              <a:t>espacial</a:t>
            </a:r>
            <a:r>
              <a:rPr lang="en-US" b="1" dirty="0">
                <a:latin typeface="Consolas" panose="020B0609020204030204" pitchFamily="49" charset="0"/>
              </a:rPr>
              <a:t> (</a:t>
            </a:r>
            <a:r>
              <a:rPr lang="en-US" b="1" dirty="0" err="1">
                <a:latin typeface="Consolas" panose="020B0609020204030204" pitchFamily="49" charset="0"/>
              </a:rPr>
              <a:t>Departamentos</a:t>
            </a:r>
            <a:r>
              <a:rPr lang="en-US" b="1" dirty="0">
                <a:latin typeface="Consolas" panose="020B0609020204030204" pitchFamily="49" charset="0"/>
              </a:rPr>
              <a:t>)</a:t>
            </a:r>
            <a:endParaRPr lang="es-CO" dirty="0">
              <a:latin typeface="Consolas" panose="020B0609020204030204" pitchFamily="49" charset="0"/>
            </a:endParaRPr>
          </a:p>
        </p:txBody>
      </p:sp>
      <p:sp>
        <p:nvSpPr>
          <p:cNvPr id="8" name="Rectangle 2">
            <a:extLst>
              <a:ext uri="{FF2B5EF4-FFF2-40B4-BE49-F238E27FC236}">
                <a16:creationId xmlns:a16="http://schemas.microsoft.com/office/drawing/2014/main" id="{08A91368-1102-41C4-9819-92A6761CE321}"/>
              </a:ext>
            </a:extLst>
          </p:cNvPr>
          <p:cNvSpPr>
            <a:spLocks noChangeArrowheads="1"/>
          </p:cNvSpPr>
          <p:nvPr/>
        </p:nvSpPr>
        <p:spPr bwMode="auto">
          <a:xfrm>
            <a:off x="372439" y="5459210"/>
            <a:ext cx="76782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CO" altLang="es-CO" dirty="0"/>
              <a:t>Rho (ρ) = 0.47774, p-</a:t>
            </a:r>
            <a:r>
              <a:rPr lang="es-CO" altLang="es-CO" dirty="0" err="1"/>
              <a:t>value</a:t>
            </a:r>
            <a:r>
              <a:rPr lang="es-CO" altLang="es-CO" dirty="0"/>
              <a:t>&lt;0.05: Retardo espacial positivo y significativo.</a:t>
            </a:r>
          </a:p>
          <a:p>
            <a:pPr marL="285750" lvl="0" indent="-285750" eaLnBrk="0" fontAlgn="base" hangingPunct="0">
              <a:spcBef>
                <a:spcPct val="0"/>
              </a:spcBef>
              <a:spcAft>
                <a:spcPct val="0"/>
              </a:spcAft>
              <a:buFont typeface="Arial" panose="020B0604020202020204" pitchFamily="34" charset="0"/>
              <a:buChar char="•"/>
            </a:pPr>
            <a:r>
              <a:rPr lang="es-CO" altLang="es-CO" dirty="0"/>
              <a:t>P-</a:t>
            </a:r>
            <a:r>
              <a:rPr lang="es-CO" altLang="es-CO" dirty="0" err="1"/>
              <a:t>value</a:t>
            </a:r>
            <a:r>
              <a:rPr lang="es-CO" altLang="es-CO" dirty="0"/>
              <a:t> = 0.09. </a:t>
            </a:r>
            <a:r>
              <a:rPr lang="es-CO" dirty="0"/>
              <a:t>Modelo no significativo</a:t>
            </a:r>
          </a:p>
          <a:p>
            <a:pPr marL="285750" lvl="0" indent="-285750" eaLnBrk="0" fontAlgn="base" hangingPunct="0">
              <a:spcBef>
                <a:spcPct val="0"/>
              </a:spcBef>
              <a:spcAft>
                <a:spcPct val="0"/>
              </a:spcAft>
              <a:buFont typeface="Arial" panose="020B0604020202020204" pitchFamily="34" charset="0"/>
              <a:buChar char="•"/>
            </a:pPr>
            <a:r>
              <a:rPr lang="en-US" dirty="0"/>
              <a:t>AIC (SAR) = 2599.2 vs AIC (OLS) = 2758.1</a:t>
            </a:r>
            <a:endParaRPr lang="es-CO" altLang="es-CO" dirty="0"/>
          </a:p>
        </p:txBody>
      </p:sp>
      <p:cxnSp>
        <p:nvCxnSpPr>
          <p:cNvPr id="13" name="Conector recto 12">
            <a:extLst>
              <a:ext uri="{FF2B5EF4-FFF2-40B4-BE49-F238E27FC236}">
                <a16:creationId xmlns:a16="http://schemas.microsoft.com/office/drawing/2014/main" id="{DF8A99AB-E110-398A-965E-998E9800039E}"/>
              </a:ext>
            </a:extLst>
          </p:cNvPr>
          <p:cNvCxnSpPr>
            <a:cxnSpLocks/>
          </p:cNvCxnSpPr>
          <p:nvPr/>
        </p:nvCxnSpPr>
        <p:spPr>
          <a:xfrm>
            <a:off x="5105592" y="5226995"/>
            <a:ext cx="2694350"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B0CB0381-8822-99DB-5C1C-C752EE16C2F3}"/>
              </a:ext>
            </a:extLst>
          </p:cNvPr>
          <p:cNvCxnSpPr>
            <a:cxnSpLocks/>
          </p:cNvCxnSpPr>
          <p:nvPr/>
        </p:nvCxnSpPr>
        <p:spPr>
          <a:xfrm>
            <a:off x="5105592" y="4948409"/>
            <a:ext cx="2418928"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40C3AC4D-5757-DDB5-897B-BDE048194EB5}"/>
              </a:ext>
            </a:extLst>
          </p:cNvPr>
          <p:cNvCxnSpPr>
            <a:cxnSpLocks/>
          </p:cNvCxnSpPr>
          <p:nvPr/>
        </p:nvCxnSpPr>
        <p:spPr>
          <a:xfrm>
            <a:off x="5105592" y="3722442"/>
            <a:ext cx="3994341"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AF89C076-8B75-1FC0-2359-E1A7BBA0E0E3}"/>
              </a:ext>
            </a:extLst>
          </p:cNvPr>
          <p:cNvPicPr>
            <a:picLocks noChangeAspect="1"/>
          </p:cNvPicPr>
          <p:nvPr/>
        </p:nvPicPr>
        <p:blipFill>
          <a:blip r:embed="rId4"/>
          <a:stretch>
            <a:fillRect/>
          </a:stretch>
        </p:blipFill>
        <p:spPr>
          <a:xfrm>
            <a:off x="5105592" y="1857719"/>
            <a:ext cx="5924854" cy="1492327"/>
          </a:xfrm>
          <a:prstGeom prst="rect">
            <a:avLst/>
          </a:prstGeom>
        </p:spPr>
      </p:pic>
    </p:spTree>
    <p:extLst>
      <p:ext uri="{BB962C8B-B14F-4D97-AF65-F5344CB8AC3E}">
        <p14:creationId xmlns:p14="http://schemas.microsoft.com/office/powerpoint/2010/main" val="372528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2DE51D-BC47-194B-4CA2-8DF1383AFEB0}"/>
              </a:ext>
            </a:extLst>
          </p:cNvPr>
          <p:cNvPicPr>
            <a:picLocks noChangeAspect="1"/>
          </p:cNvPicPr>
          <p:nvPr/>
        </p:nvPicPr>
        <p:blipFill>
          <a:blip r:embed="rId2"/>
          <a:stretch>
            <a:fillRect/>
          </a:stretch>
        </p:blipFill>
        <p:spPr>
          <a:xfrm>
            <a:off x="495300" y="618759"/>
            <a:ext cx="5926746" cy="5946905"/>
          </a:xfrm>
          <a:prstGeom prst="rect">
            <a:avLst/>
          </a:prstGeom>
        </p:spPr>
      </p:pic>
      <p:sp>
        <p:nvSpPr>
          <p:cNvPr id="4" name="Google Shape;49;p15">
            <a:extLst>
              <a:ext uri="{FF2B5EF4-FFF2-40B4-BE49-F238E27FC236}">
                <a16:creationId xmlns:a16="http://schemas.microsoft.com/office/drawing/2014/main" id="{9435944B-EB11-8D5C-F14E-5C30FE5484B6}"/>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(GBIF data, 8380 </a:t>
            </a:r>
            <a:r>
              <a:rPr lang="en-US" sz="2400" b="0" kern="0" dirty="0" err="1">
                <a:solidFill>
                  <a:schemeClr val="tx1">
                    <a:lumMod val="75000"/>
                    <a:lumOff val="25000"/>
                  </a:schemeClr>
                </a:solidFill>
              </a:rPr>
              <a:t>registros</a:t>
            </a:r>
            <a:r>
              <a:rPr lang="en-US" sz="2400" b="0" kern="0" dirty="0">
                <a:solidFill>
                  <a:schemeClr val="tx1">
                    <a:lumMod val="75000"/>
                    <a:lumOff val="25000"/>
                  </a:schemeClr>
                </a:solidFill>
              </a:rPr>
              <a:t>)</a:t>
            </a:r>
          </a:p>
        </p:txBody>
      </p:sp>
      <p:pic>
        <p:nvPicPr>
          <p:cNvPr id="6" name="Imagen 5">
            <a:extLst>
              <a:ext uri="{FF2B5EF4-FFF2-40B4-BE49-F238E27FC236}">
                <a16:creationId xmlns:a16="http://schemas.microsoft.com/office/drawing/2014/main" id="{C89C8897-67F2-1B23-2ADE-E59ABD30BF55}"/>
              </a:ext>
            </a:extLst>
          </p:cNvPr>
          <p:cNvPicPr>
            <a:picLocks noChangeAspect="1"/>
          </p:cNvPicPr>
          <p:nvPr/>
        </p:nvPicPr>
        <p:blipFill>
          <a:blip r:embed="rId3"/>
          <a:stretch>
            <a:fillRect/>
          </a:stretch>
        </p:blipFill>
        <p:spPr>
          <a:xfrm>
            <a:off x="5895716" y="4022638"/>
            <a:ext cx="5926746" cy="2216603"/>
          </a:xfrm>
          <a:prstGeom prst="rect">
            <a:avLst/>
          </a:prstGeom>
        </p:spPr>
      </p:pic>
      <p:pic>
        <p:nvPicPr>
          <p:cNvPr id="8" name="Imagen 7">
            <a:extLst>
              <a:ext uri="{FF2B5EF4-FFF2-40B4-BE49-F238E27FC236}">
                <a16:creationId xmlns:a16="http://schemas.microsoft.com/office/drawing/2014/main" id="{F843604B-9A10-E05E-6D74-FE949078F518}"/>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419755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8649D86-404C-2047-F405-BEC8E46BEA43}"/>
              </a:ext>
            </a:extLst>
          </p:cNvPr>
          <p:cNvPicPr>
            <a:picLocks noChangeAspect="1"/>
          </p:cNvPicPr>
          <p:nvPr/>
        </p:nvPicPr>
        <p:blipFill>
          <a:blip r:embed="rId2"/>
          <a:stretch>
            <a:fillRect/>
          </a:stretch>
        </p:blipFill>
        <p:spPr>
          <a:xfrm>
            <a:off x="6167420" y="4008049"/>
            <a:ext cx="5003662" cy="2664672"/>
          </a:xfrm>
          <a:prstGeom prst="rect">
            <a:avLst/>
          </a:prstGeom>
        </p:spPr>
      </p:pic>
      <p:sp>
        <p:nvSpPr>
          <p:cNvPr id="7" name="Google Shape;49;p15">
            <a:extLst>
              <a:ext uri="{FF2B5EF4-FFF2-40B4-BE49-F238E27FC236}">
                <a16:creationId xmlns:a16="http://schemas.microsoft.com/office/drawing/2014/main" id="{6F7D98B6-90DF-9591-20FD-68B9E00B901A}"/>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Distribución</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espacial</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los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eventos</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por</a:t>
            </a:r>
            <a:r>
              <a:rPr lang="en-US" sz="2400" b="0" kern="0" dirty="0">
                <a:solidFill>
                  <a:schemeClr val="tx1">
                    <a:lumMod val="75000"/>
                    <a:lumOff val="25000"/>
                  </a:schemeClr>
                </a:solidFill>
              </a:rPr>
              <a:t> </a:t>
            </a:r>
            <a:r>
              <a:rPr lang="en-US" sz="2400" b="0" kern="0" dirty="0" err="1">
                <a:solidFill>
                  <a:schemeClr val="tx1">
                    <a:lumMod val="75000"/>
                    <a:lumOff val="25000"/>
                  </a:schemeClr>
                </a:solidFill>
              </a:rPr>
              <a:t>Departamentos</a:t>
            </a:r>
            <a:endParaRPr lang="en-US" sz="2400" b="0" kern="0" dirty="0">
              <a:solidFill>
                <a:schemeClr val="tx1">
                  <a:lumMod val="75000"/>
                  <a:lumOff val="25000"/>
                </a:schemeClr>
              </a:solidFill>
            </a:endParaRPr>
          </a:p>
        </p:txBody>
      </p:sp>
      <p:pic>
        <p:nvPicPr>
          <p:cNvPr id="9" name="Imagen 8">
            <a:extLst>
              <a:ext uri="{FF2B5EF4-FFF2-40B4-BE49-F238E27FC236}">
                <a16:creationId xmlns:a16="http://schemas.microsoft.com/office/drawing/2014/main" id="{365998E9-907A-3151-54B0-A3C2A32C9032}"/>
              </a:ext>
            </a:extLst>
          </p:cNvPr>
          <p:cNvPicPr>
            <a:picLocks noChangeAspect="1"/>
          </p:cNvPicPr>
          <p:nvPr/>
        </p:nvPicPr>
        <p:blipFill>
          <a:blip r:embed="rId3"/>
          <a:stretch>
            <a:fillRect/>
          </a:stretch>
        </p:blipFill>
        <p:spPr>
          <a:xfrm>
            <a:off x="1190309" y="771743"/>
            <a:ext cx="3882434" cy="5799978"/>
          </a:xfrm>
          <a:prstGeom prst="rect">
            <a:avLst/>
          </a:prstGeom>
        </p:spPr>
      </p:pic>
      <p:pic>
        <p:nvPicPr>
          <p:cNvPr id="11" name="Imagen 10">
            <a:extLst>
              <a:ext uri="{FF2B5EF4-FFF2-40B4-BE49-F238E27FC236}">
                <a16:creationId xmlns:a16="http://schemas.microsoft.com/office/drawing/2014/main" id="{068ACA08-448A-66C6-DE78-DC4A72EAD4E7}"/>
              </a:ext>
            </a:extLst>
          </p:cNvPr>
          <p:cNvPicPr>
            <a:picLocks noChangeAspect="1"/>
          </p:cNvPicPr>
          <p:nvPr/>
        </p:nvPicPr>
        <p:blipFill>
          <a:blip r:embed="rId4"/>
          <a:stretch>
            <a:fillRect/>
          </a:stretch>
        </p:blipFill>
        <p:spPr>
          <a:xfrm>
            <a:off x="7523478" y="760275"/>
            <a:ext cx="2671221" cy="3158509"/>
          </a:xfrm>
          <a:prstGeom prst="rect">
            <a:avLst/>
          </a:prstGeom>
        </p:spPr>
      </p:pic>
    </p:spTree>
    <p:extLst>
      <p:ext uri="{BB962C8B-B14F-4D97-AF65-F5344CB8AC3E}">
        <p14:creationId xmlns:p14="http://schemas.microsoft.com/office/powerpoint/2010/main" val="225623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9A9429-D0D3-3566-5934-C7A00B76D4E0}"/>
              </a:ext>
            </a:extLst>
          </p:cNvPr>
          <p:cNvPicPr>
            <a:picLocks noChangeAspect="1"/>
          </p:cNvPicPr>
          <p:nvPr/>
        </p:nvPicPr>
        <p:blipFill>
          <a:blip r:embed="rId2"/>
          <a:stretch>
            <a:fillRect/>
          </a:stretch>
        </p:blipFill>
        <p:spPr>
          <a:xfrm>
            <a:off x="6096000" y="371468"/>
            <a:ext cx="4857419" cy="5995877"/>
          </a:xfrm>
          <a:prstGeom prst="rect">
            <a:avLst/>
          </a:prstGeom>
        </p:spPr>
      </p:pic>
      <p:pic>
        <p:nvPicPr>
          <p:cNvPr id="4" name="Imagen 3">
            <a:extLst>
              <a:ext uri="{FF2B5EF4-FFF2-40B4-BE49-F238E27FC236}">
                <a16:creationId xmlns:a16="http://schemas.microsoft.com/office/drawing/2014/main" id="{D6432A69-3FDB-C9D8-BAA2-B121C15ECB8D}"/>
              </a:ext>
            </a:extLst>
          </p:cNvPr>
          <p:cNvPicPr>
            <a:picLocks noChangeAspect="1"/>
          </p:cNvPicPr>
          <p:nvPr/>
        </p:nvPicPr>
        <p:blipFill>
          <a:blip r:embed="rId3"/>
          <a:stretch>
            <a:fillRect/>
          </a:stretch>
        </p:blipFill>
        <p:spPr>
          <a:xfrm>
            <a:off x="1094202" y="1849745"/>
            <a:ext cx="2671221" cy="3158509"/>
          </a:xfrm>
          <a:prstGeom prst="rect">
            <a:avLst/>
          </a:prstGeom>
        </p:spPr>
      </p:pic>
      <p:sp>
        <p:nvSpPr>
          <p:cNvPr id="5" name="Google Shape;49;p15">
            <a:extLst>
              <a:ext uri="{FF2B5EF4-FFF2-40B4-BE49-F238E27FC236}">
                <a16:creationId xmlns:a16="http://schemas.microsoft.com/office/drawing/2014/main" id="{CFA499D0-38DC-D5F9-248C-CBDD552FDB67}"/>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Estimación</a:t>
            </a:r>
            <a:r>
              <a:rPr lang="en-US" sz="2400" b="0" kern="0" dirty="0">
                <a:solidFill>
                  <a:schemeClr val="tx1">
                    <a:lumMod val="75000"/>
                    <a:lumOff val="25000"/>
                  </a:schemeClr>
                </a:solidFill>
              </a:rPr>
              <a:t> de </a:t>
            </a:r>
            <a:r>
              <a:rPr lang="en-US" sz="2400" b="0" kern="0" dirty="0" err="1">
                <a:solidFill>
                  <a:schemeClr val="tx1">
                    <a:lumMod val="75000"/>
                    <a:lumOff val="25000"/>
                  </a:schemeClr>
                </a:solidFill>
              </a:rPr>
              <a:t>densidad</a:t>
            </a:r>
            <a:r>
              <a:rPr lang="en-US" sz="2400" b="0" kern="0" dirty="0">
                <a:solidFill>
                  <a:schemeClr val="tx1">
                    <a:lumMod val="75000"/>
                    <a:lumOff val="25000"/>
                  </a:schemeClr>
                </a:solidFill>
              </a:rPr>
              <a:t> de Kernel</a:t>
            </a:r>
          </a:p>
        </p:txBody>
      </p:sp>
    </p:spTree>
    <p:extLst>
      <p:ext uri="{BB962C8B-B14F-4D97-AF65-F5344CB8AC3E}">
        <p14:creationId xmlns:p14="http://schemas.microsoft.com/office/powerpoint/2010/main" val="75138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4EAB039-7CFA-CC0F-744E-31020E9241B8}"/>
              </a:ext>
            </a:extLst>
          </p:cNvPr>
          <p:cNvPicPr>
            <a:picLocks noChangeAspect="1"/>
          </p:cNvPicPr>
          <p:nvPr/>
        </p:nvPicPr>
        <p:blipFill>
          <a:blip r:embed="rId2"/>
          <a:stretch>
            <a:fillRect/>
          </a:stretch>
        </p:blipFill>
        <p:spPr>
          <a:xfrm>
            <a:off x="573762" y="816428"/>
            <a:ext cx="5474072" cy="5486400"/>
          </a:xfrm>
          <a:prstGeom prst="rect">
            <a:avLst/>
          </a:prstGeom>
        </p:spPr>
      </p:pic>
      <p:sp>
        <p:nvSpPr>
          <p:cNvPr id="4" name="Google Shape;49;p15">
            <a:extLst>
              <a:ext uri="{FF2B5EF4-FFF2-40B4-BE49-F238E27FC236}">
                <a16:creationId xmlns:a16="http://schemas.microsoft.com/office/drawing/2014/main" id="{D28AB8A9-5257-334A-0350-D9697910D583}"/>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Centrografía</a:t>
            </a:r>
            <a:endParaRPr lang="en-US" sz="2400" b="0" kern="0" dirty="0">
              <a:solidFill>
                <a:schemeClr val="tx1">
                  <a:lumMod val="75000"/>
                  <a:lumOff val="25000"/>
                </a:schemeClr>
              </a:solidFill>
            </a:endParaRPr>
          </a:p>
        </p:txBody>
      </p:sp>
      <p:pic>
        <p:nvPicPr>
          <p:cNvPr id="6" name="Imagen 5">
            <a:extLst>
              <a:ext uri="{FF2B5EF4-FFF2-40B4-BE49-F238E27FC236}">
                <a16:creationId xmlns:a16="http://schemas.microsoft.com/office/drawing/2014/main" id="{AAF0B452-0316-89E8-AA51-EE2E27B883DA}"/>
              </a:ext>
            </a:extLst>
          </p:cNvPr>
          <p:cNvPicPr>
            <a:picLocks noChangeAspect="1"/>
          </p:cNvPicPr>
          <p:nvPr/>
        </p:nvPicPr>
        <p:blipFill>
          <a:blip r:embed="rId3"/>
          <a:stretch>
            <a:fillRect/>
          </a:stretch>
        </p:blipFill>
        <p:spPr>
          <a:xfrm>
            <a:off x="6471520" y="1545772"/>
            <a:ext cx="4700236" cy="4637314"/>
          </a:xfrm>
          <a:prstGeom prst="rect">
            <a:avLst/>
          </a:prstGeom>
        </p:spPr>
      </p:pic>
      <p:sp>
        <p:nvSpPr>
          <p:cNvPr id="7" name="Google Shape;49;p15">
            <a:extLst>
              <a:ext uri="{FF2B5EF4-FFF2-40B4-BE49-F238E27FC236}">
                <a16:creationId xmlns:a16="http://schemas.microsoft.com/office/drawing/2014/main" id="{7B1115EE-B6F2-A554-5EF9-E50B9958F796}"/>
              </a:ext>
            </a:extLst>
          </p:cNvPr>
          <p:cNvSpPr txBox="1">
            <a:spLocks/>
          </p:cNvSpPr>
          <p:nvPr/>
        </p:nvSpPr>
        <p:spPr>
          <a:xfrm>
            <a:off x="6709366" y="292335"/>
            <a:ext cx="343612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Dispersión</a:t>
            </a:r>
            <a:endParaRPr lang="en-US" sz="2400" b="0" kern="0" dirty="0">
              <a:solidFill>
                <a:schemeClr val="tx1">
                  <a:lumMod val="75000"/>
                  <a:lumOff val="25000"/>
                </a:schemeClr>
              </a:solidFill>
            </a:endParaRPr>
          </a:p>
        </p:txBody>
      </p:sp>
    </p:spTree>
    <p:extLst>
      <p:ext uri="{BB962C8B-B14F-4D97-AF65-F5344CB8AC3E}">
        <p14:creationId xmlns:p14="http://schemas.microsoft.com/office/powerpoint/2010/main" val="425575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p15">
            <a:extLst>
              <a:ext uri="{FF2B5EF4-FFF2-40B4-BE49-F238E27FC236}">
                <a16:creationId xmlns:a16="http://schemas.microsoft.com/office/drawing/2014/main" id="{1200C3FB-D652-6DBA-0154-1A8F90C3D47E}"/>
              </a:ext>
            </a:extLst>
          </p:cNvPr>
          <p:cNvSpPr txBox="1">
            <a:spLocks/>
          </p:cNvSpPr>
          <p:nvPr/>
        </p:nvSpPr>
        <p:spPr>
          <a:xfrm>
            <a:off x="362994" y="292336"/>
            <a:ext cx="11270070" cy="479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buClr>
                <a:srgbClr val="000000"/>
              </a:buClr>
              <a:defRPr/>
            </a:pPr>
            <a:r>
              <a:rPr lang="en-US" sz="2400" b="0" kern="0" dirty="0" err="1">
                <a:solidFill>
                  <a:schemeClr val="tx1">
                    <a:lumMod val="75000"/>
                    <a:lumOff val="25000"/>
                  </a:schemeClr>
                </a:solidFill>
              </a:rPr>
              <a:t>Patrón</a:t>
            </a:r>
            <a:r>
              <a:rPr lang="en-US" sz="2400" b="0" kern="0" dirty="0">
                <a:solidFill>
                  <a:schemeClr val="tx1">
                    <a:lumMod val="75000"/>
                    <a:lumOff val="25000"/>
                  </a:schemeClr>
                </a:solidFill>
              </a:rPr>
              <a:t> de puntos </a:t>
            </a:r>
            <a:r>
              <a:rPr lang="en-US" sz="2400" b="0" kern="0" dirty="0" err="1">
                <a:solidFill>
                  <a:schemeClr val="tx1">
                    <a:lumMod val="75000"/>
                    <a:lumOff val="25000"/>
                  </a:schemeClr>
                </a:solidFill>
              </a:rPr>
              <a:t>aleatorios</a:t>
            </a:r>
            <a:r>
              <a:rPr lang="en-US" sz="2400" b="0" kern="0" dirty="0">
                <a:solidFill>
                  <a:schemeClr val="tx1">
                    <a:lumMod val="75000"/>
                    <a:lumOff val="25000"/>
                  </a:schemeClr>
                </a:solidFill>
              </a:rPr>
              <a:t> Poisson</a:t>
            </a:r>
          </a:p>
        </p:txBody>
      </p:sp>
      <p:pic>
        <p:nvPicPr>
          <p:cNvPr id="8" name="Imagen 7">
            <a:extLst>
              <a:ext uri="{FF2B5EF4-FFF2-40B4-BE49-F238E27FC236}">
                <a16:creationId xmlns:a16="http://schemas.microsoft.com/office/drawing/2014/main" id="{E50694BC-512E-4E2C-ABF4-C40C36CB5B77}"/>
              </a:ext>
            </a:extLst>
          </p:cNvPr>
          <p:cNvPicPr>
            <a:picLocks noChangeAspect="1"/>
          </p:cNvPicPr>
          <p:nvPr/>
        </p:nvPicPr>
        <p:blipFill>
          <a:blip r:embed="rId2"/>
          <a:stretch>
            <a:fillRect/>
          </a:stretch>
        </p:blipFill>
        <p:spPr>
          <a:xfrm>
            <a:off x="107111" y="1306285"/>
            <a:ext cx="4049744" cy="4114800"/>
          </a:xfrm>
          <a:prstGeom prst="rect">
            <a:avLst/>
          </a:prstGeom>
        </p:spPr>
      </p:pic>
      <p:pic>
        <p:nvPicPr>
          <p:cNvPr id="10" name="Imagen 9">
            <a:extLst>
              <a:ext uri="{FF2B5EF4-FFF2-40B4-BE49-F238E27FC236}">
                <a16:creationId xmlns:a16="http://schemas.microsoft.com/office/drawing/2014/main" id="{9AE3D6EE-E564-F5F3-8948-9929165D2477}"/>
              </a:ext>
            </a:extLst>
          </p:cNvPr>
          <p:cNvPicPr>
            <a:picLocks noChangeAspect="1"/>
          </p:cNvPicPr>
          <p:nvPr/>
        </p:nvPicPr>
        <p:blipFill>
          <a:blip r:embed="rId3"/>
          <a:stretch>
            <a:fillRect/>
          </a:stretch>
        </p:blipFill>
        <p:spPr>
          <a:xfrm>
            <a:off x="4344906" y="1306285"/>
            <a:ext cx="3502188" cy="4114800"/>
          </a:xfrm>
          <a:prstGeom prst="rect">
            <a:avLst/>
          </a:prstGeom>
        </p:spPr>
      </p:pic>
      <p:pic>
        <p:nvPicPr>
          <p:cNvPr id="12" name="Imagen 11">
            <a:extLst>
              <a:ext uri="{FF2B5EF4-FFF2-40B4-BE49-F238E27FC236}">
                <a16:creationId xmlns:a16="http://schemas.microsoft.com/office/drawing/2014/main" id="{15B28F3F-5595-460E-729C-699EB5F74EC3}"/>
              </a:ext>
            </a:extLst>
          </p:cNvPr>
          <p:cNvPicPr>
            <a:picLocks noChangeAspect="1"/>
          </p:cNvPicPr>
          <p:nvPr/>
        </p:nvPicPr>
        <p:blipFill>
          <a:blip r:embed="rId4"/>
          <a:stretch>
            <a:fillRect/>
          </a:stretch>
        </p:blipFill>
        <p:spPr>
          <a:xfrm>
            <a:off x="8127719" y="1371600"/>
            <a:ext cx="3611632" cy="4114800"/>
          </a:xfrm>
          <a:prstGeom prst="rect">
            <a:avLst/>
          </a:prstGeom>
        </p:spPr>
      </p:pic>
    </p:spTree>
    <p:extLst>
      <p:ext uri="{BB962C8B-B14F-4D97-AF65-F5344CB8AC3E}">
        <p14:creationId xmlns:p14="http://schemas.microsoft.com/office/powerpoint/2010/main" val="22719485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1064</TotalTime>
  <Words>2066</Words>
  <Application>Microsoft Office PowerPoint</Application>
  <PresentationFormat>Panorámica</PresentationFormat>
  <Paragraphs>238</Paragraphs>
  <Slides>47</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Aptos</vt:lpstr>
      <vt:lpstr>Aptos Display</vt:lpstr>
      <vt:lpstr>Arial</vt:lpstr>
      <vt:lpstr>Consolas</vt:lpstr>
      <vt:lpstr>Garet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Departamentos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Municipios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Valentina Cardona Velasquez</dc:creator>
  <cp:lastModifiedBy>Valentina Cardona Velasquez</cp:lastModifiedBy>
  <cp:revision>28</cp:revision>
  <dcterms:created xsi:type="dcterms:W3CDTF">2025-05-07T00:03:44Z</dcterms:created>
  <dcterms:modified xsi:type="dcterms:W3CDTF">2025-06-25T17:59:01Z</dcterms:modified>
</cp:coreProperties>
</file>